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1" r:id="rId5"/>
    <p:sldMasterId id="214748369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Black"/>
      <p:bold r:id="rId39"/>
      <p:boldItalic r:id="rId40"/>
    </p:embeddedFont>
    <p:embeddedFont>
      <p:font typeface="Actor"/>
      <p:regular r:id="rId41"/>
    </p:embeddedFont>
    <p:embeddedFont>
      <p:font typeface="Oswald"/>
      <p:regular r:id="rId42"/>
      <p:bold r:id="rId43"/>
    </p:embeddedFont>
    <p:embeddedFont>
      <p:font typeface="Barlow Semi Condensed"/>
      <p:regular r:id="rId44"/>
      <p:bold r:id="rId45"/>
      <p:italic r:id="rId46"/>
      <p:boldItalic r:id="rId47"/>
    </p:embeddedFont>
    <p:embeddedFont>
      <p:font typeface="Barlow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EE00A34-640D-46FB-8BEF-ABC7132FBC4C}">
  <a:tblStyle styleId="{CEE00A34-640D-46FB-8BEF-ABC7132FBC4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lack-boldItalic.fntdata"/><Relationship Id="rId42" Type="http://schemas.openxmlformats.org/officeDocument/2006/relationships/font" Target="fonts/Oswald-regular.fntdata"/><Relationship Id="rId41" Type="http://schemas.openxmlformats.org/officeDocument/2006/relationships/font" Target="fonts/Actor-regular.fntdata"/><Relationship Id="rId44" Type="http://schemas.openxmlformats.org/officeDocument/2006/relationships/font" Target="fonts/BarlowSemiCondensed-regular.fntdata"/><Relationship Id="rId43" Type="http://schemas.openxmlformats.org/officeDocument/2006/relationships/font" Target="fonts/Oswald-bold.fntdata"/><Relationship Id="rId46" Type="http://schemas.openxmlformats.org/officeDocument/2006/relationships/font" Target="fonts/BarlowSemiCondensed-italic.fntdata"/><Relationship Id="rId45" Type="http://schemas.openxmlformats.org/officeDocument/2006/relationships/font" Target="fonts/BarlowSemiCondense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BarlowLight-regular.fntdata"/><Relationship Id="rId47" Type="http://schemas.openxmlformats.org/officeDocument/2006/relationships/font" Target="fonts/BarlowSemiCondensed-boldItalic.fntdata"/><Relationship Id="rId49" Type="http://schemas.openxmlformats.org/officeDocument/2006/relationships/font" Target="fonts/Barlow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Black-bold.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BarlowLight-boldItalic.fntdata"/><Relationship Id="rId50" Type="http://schemas.openxmlformats.org/officeDocument/2006/relationships/font" Target="fonts/BarlowLight-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ko.fi/tyottomyys/yrittajan-tyottomyysturva/" TargetMode="External"/><Relationship Id="rId3" Type="http://schemas.openxmlformats.org/officeDocument/2006/relationships/hyperlink" Target="https://www.akavanerityisalat.fi/jasenyys/usein_jasenasioista_kysyttya/yrittajakasite_tyottomyysturvassa"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ela.fi/mika-on-tyossaoloehto" TargetMode="External"/><Relationship Id="rId3" Type="http://schemas.openxmlformats.org/officeDocument/2006/relationships/hyperlink" Target="https://www.akavanerityisalat.fi/files/4894/YTN-tyo_suhdeopas_webtarkastettu2015jakoon.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swergarden.ch/"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kulttuuribudjettiprosenttiin.fi/?fbclid=IwAR2PUuV6dQ0vxRlywI3pObJYJZBagJO5ODmoucTNSyDkIOlhXAbLbKiPg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ko.fi/tyottomyys/ansiopaivaraha/"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kela.fi/peruspaivaraha_verotus" TargetMode="External"/><Relationship Id="rId3" Type="http://schemas.openxmlformats.org/officeDocument/2006/relationships/hyperlink" Target="http://www.kela.fi/peruspaivaraha_verotus" TargetMode="External"/><Relationship Id="rId4" Type="http://schemas.openxmlformats.org/officeDocument/2006/relationships/hyperlink" Target="https://www.kela.fi/mika-on-tyossaoloehto" TargetMode="External"/><Relationship Id="rId11" Type="http://schemas.openxmlformats.org/officeDocument/2006/relationships/hyperlink" Target="https://www.kela.fi/peruspaivarahan-maara-ja-maksaminen" TargetMode="External"/><Relationship Id="rId10" Type="http://schemas.openxmlformats.org/officeDocument/2006/relationships/hyperlink" Target="https://www.kela.fi/peruspaivarahan-maara-ja-maksaminen" TargetMode="External"/><Relationship Id="rId12" Type="http://schemas.openxmlformats.org/officeDocument/2006/relationships/hyperlink" Target="https://www.kela.fi/peruspaivarahan-maara-ja-maksaminen" TargetMode="External"/><Relationship Id="rId9" Type="http://schemas.openxmlformats.org/officeDocument/2006/relationships/hyperlink" Target="https://www.kela.fi/peruspaivarahan-maara-ja-maksaminen" TargetMode="External"/><Relationship Id="rId5" Type="http://schemas.openxmlformats.org/officeDocument/2006/relationships/hyperlink" Target="http://www.kela.fi/maara_peruspaivaraha-omat-tulot-vaikuttavat" TargetMode="External"/><Relationship Id="rId6" Type="http://schemas.openxmlformats.org/officeDocument/2006/relationships/hyperlink" Target="http://www.kela.fi/maara_peruspaivaraha-omat-tulot-vaikuttavat" TargetMode="External"/><Relationship Id="rId7" Type="http://schemas.openxmlformats.org/officeDocument/2006/relationships/hyperlink" Target="http://www.kela.fi/maara_peruspaivaraha-omat-tulot-vaikuttavat" TargetMode="External"/><Relationship Id="rId8" Type="http://schemas.openxmlformats.org/officeDocument/2006/relationships/hyperlink" Target="https://www.kela.fi/mika-on-tyossaoloehto"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o.fi/yritykset-ja-yhteisot/tietoa-yritysverotuksesta/arvonlisaverotus/rekisterointi/"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2ac2dd03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2ac2dd03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30 min </a:t>
            </a:r>
            <a:endParaRPr/>
          </a:p>
          <a:p>
            <a:pPr indent="0" lvl="0" marL="0" rtl="0" algn="l">
              <a:spcBef>
                <a:spcPts val="0"/>
              </a:spcBef>
              <a:spcAft>
                <a:spcPts val="0"/>
              </a:spcAft>
              <a:buNone/>
            </a:pPr>
            <a:r>
              <a:rPr lang="fi"/>
              <a:t>Klo </a:t>
            </a:r>
            <a:r>
              <a:rPr lang="fi"/>
              <a:t>13.15-13.45: TAKUn puheenvuoro: työn eri muodot, osaamisen tunnistaminen, ammattiliitto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639244c06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639244c06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Huom! </a:t>
            </a:r>
            <a:endParaRPr/>
          </a:p>
          <a:p>
            <a:pPr indent="-298450" lvl="0" marL="457200" rtl="0" algn="l">
              <a:spcBef>
                <a:spcPts val="0"/>
              </a:spcBef>
              <a:spcAft>
                <a:spcPts val="0"/>
              </a:spcAft>
              <a:buSzPts val="1100"/>
              <a:buChar char="●"/>
            </a:pPr>
            <a:r>
              <a:rPr lang="fi"/>
              <a:t>kysy liiton työsuhdeneuvonnasta/juristilta aina kun jokin mietityttää/epäilyttää</a:t>
            </a:r>
            <a:endParaRPr/>
          </a:p>
          <a:p>
            <a:pPr indent="-298450" lvl="0" marL="457200" rtl="0" algn="l">
              <a:spcBef>
                <a:spcPts val="0"/>
              </a:spcBef>
              <a:spcAft>
                <a:spcPts val="0"/>
              </a:spcAft>
              <a:buSzPts val="1100"/>
              <a:buChar char="●"/>
            </a:pPr>
            <a:r>
              <a:rPr lang="fi"/>
              <a:t>Työsopimus kannattaa tarkistuttaa, vaikka vaikuttaisi hyvältä </a:t>
            </a:r>
            <a:br>
              <a:rPr lang="fi"/>
            </a:br>
            <a:r>
              <a:rPr lang="fi"/>
              <a:t>→ työnantajallakaan ei välttämättä ole riittävää osaamista työlaista tai yksiselitteisistä sopimuksista</a:t>
            </a:r>
            <a:br>
              <a:rPr lang="fi"/>
            </a:br>
            <a:r>
              <a:rPr lang="fi"/>
              <a:t>→ valveutunutkaan työntekijä voi osata samaa kuin työlakiin perehtynyt erityisasiantuntija</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fi"/>
              <a:t>Määräaikaisuuden perusteltu syy</a:t>
            </a:r>
            <a:r>
              <a:rPr lang="fi"/>
              <a:t> (koulutus Tuire Torvela): </a:t>
            </a:r>
            <a:endParaRPr/>
          </a:p>
          <a:p>
            <a:pPr indent="0" lvl="0" marL="0" rtl="0" algn="l">
              <a:spcBef>
                <a:spcPts val="0"/>
              </a:spcBef>
              <a:spcAft>
                <a:spcPts val="0"/>
              </a:spcAft>
              <a:buNone/>
            </a:pPr>
            <a:r>
              <a:rPr lang="fi"/>
              <a:t>sijaisuus</a:t>
            </a:r>
            <a:endParaRPr/>
          </a:p>
          <a:p>
            <a:pPr indent="0" lvl="0" marL="0" rtl="0" algn="l">
              <a:spcBef>
                <a:spcPts val="0"/>
              </a:spcBef>
              <a:spcAft>
                <a:spcPts val="0"/>
              </a:spcAft>
              <a:buNone/>
            </a:pPr>
            <a:r>
              <a:rPr lang="fi"/>
              <a:t>projekti, hanke</a:t>
            </a:r>
            <a:endParaRPr/>
          </a:p>
          <a:p>
            <a:pPr indent="0" lvl="0" marL="0" rtl="0" algn="l">
              <a:spcBef>
                <a:spcPts val="0"/>
              </a:spcBef>
              <a:spcAft>
                <a:spcPts val="0"/>
              </a:spcAft>
              <a:buNone/>
            </a:pPr>
            <a:r>
              <a:rPr lang="fi"/>
              <a:t>työn kausiluonteisuus</a:t>
            </a:r>
            <a:endParaRPr/>
          </a:p>
          <a:p>
            <a:pPr indent="0" lvl="0" marL="0" rtl="0" algn="l">
              <a:spcBef>
                <a:spcPts val="0"/>
              </a:spcBef>
              <a:spcAft>
                <a:spcPts val="0"/>
              </a:spcAft>
              <a:buNone/>
            </a:pPr>
            <a:r>
              <a:rPr lang="fi"/>
              <a:t>harjoittelu</a:t>
            </a:r>
            <a:endParaRPr/>
          </a:p>
          <a:p>
            <a:pPr indent="0" lvl="0" marL="0" rtl="0" algn="l">
              <a:spcBef>
                <a:spcPts val="0"/>
              </a:spcBef>
              <a:spcAft>
                <a:spcPts val="0"/>
              </a:spcAft>
              <a:buNone/>
            </a:pPr>
            <a:r>
              <a:rPr lang="fi"/>
              <a:t>ulkopuolinen rahoitus (epävarmuus rahoituksen jatkumisesta)</a:t>
            </a:r>
            <a:endParaRPr/>
          </a:p>
          <a:p>
            <a:pPr indent="0" lvl="0" marL="0" rtl="0" algn="l">
              <a:spcBef>
                <a:spcPts val="0"/>
              </a:spcBef>
              <a:spcAft>
                <a:spcPts val="0"/>
              </a:spcAft>
              <a:buNone/>
            </a:pPr>
            <a:r>
              <a:rPr lang="fi"/>
              <a:t>työn luonne (esim. yksittäinen tilaus, joka lisää työvoiman tarvetta, harjoittelu)</a:t>
            </a:r>
            <a:endParaRPr/>
          </a:p>
          <a:p>
            <a:pPr indent="0" lvl="0" marL="0" rtl="0" algn="l">
              <a:spcBef>
                <a:spcPts val="0"/>
              </a:spcBef>
              <a:spcAft>
                <a:spcPts val="0"/>
              </a:spcAft>
              <a:buNone/>
            </a:pPr>
            <a:r>
              <a:rPr lang="fi"/>
              <a:t>palvelujen kysynnän vakiintumattomuus</a:t>
            </a:r>
            <a:endParaRPr/>
          </a:p>
          <a:p>
            <a:pPr indent="0" lvl="0" marL="0" rtl="0" algn="l">
              <a:spcBef>
                <a:spcPts val="0"/>
              </a:spcBef>
              <a:spcAft>
                <a:spcPts val="0"/>
              </a:spcAft>
              <a:buNone/>
            </a:pPr>
            <a:r>
              <a:t/>
            </a:r>
            <a:endParaRPr/>
          </a:p>
          <a:p>
            <a:pPr indent="0" lvl="0" marL="0" rtl="0" algn="l">
              <a:spcBef>
                <a:spcPts val="0"/>
              </a:spcBef>
              <a:spcAft>
                <a:spcPts val="0"/>
              </a:spcAft>
              <a:buNone/>
            </a:pPr>
            <a:r>
              <a:rPr b="1" lang="fi"/>
              <a:t>Vinkkejä:</a:t>
            </a:r>
            <a:r>
              <a:rPr lang="fi"/>
              <a:t> </a:t>
            </a:r>
            <a:endParaRPr/>
          </a:p>
          <a:p>
            <a:pPr indent="0" lvl="0" marL="0" rtl="0" algn="l">
              <a:spcBef>
                <a:spcPts val="0"/>
              </a:spcBef>
              <a:spcAft>
                <a:spcPts val="0"/>
              </a:spcAft>
              <a:buNone/>
            </a:pPr>
            <a:r>
              <a:rPr lang="fi"/>
              <a:t>Nollasoppareissa saattaa tulla vastaan kohta “suostun lisätöihin” → Ei kannata, mielummin “lisätöistä sovitaan erikseen”, jotta voit myös kieltäytyä lisätöistä ilman ongelmia ja mennä omiin sovittuihin menoihin töiden sijaan</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“Toistuvien määräaikaisten työsopimusten käyttö ei ole sallittua silloin, kun määräaikaisten työsopimusten lukumäärä tai niiden yhteenlaskettu kesto taikka niistä muodostuva kokonaisuus osoittaa työnantajan työvoimatarpeen pysyväksi” -Tuire</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Työnteon jatkuminen määräajan jälkeen eli sopimussuhteen hiljainen pidennys → jatkuu toistaiseksi voimassa olevana (jos työ jatkunut määräajan jälkeen ja työnantaja ja työntekijä eivät ole tehnyt määräajan jälkeen uutta määräaikaista sopimusta)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5639244c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639244c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a:t>Työssäoloehdon täyttyminen</a:t>
            </a:r>
            <a:endParaRPr b="1"/>
          </a:p>
          <a:p>
            <a:pPr indent="0" lvl="0" marL="0" rtl="0" algn="l">
              <a:spcBef>
                <a:spcPts val="0"/>
              </a:spcBef>
              <a:spcAft>
                <a:spcPts val="0"/>
              </a:spcAft>
              <a:buClr>
                <a:schemeClr val="dk1"/>
              </a:buClr>
              <a:buSzPts val="1100"/>
              <a:buFont typeface="Arial"/>
              <a:buNone/>
            </a:pPr>
            <a:r>
              <a:rPr lang="fi"/>
              <a:t>•Nykyisten säännösten mukaan työssäoloehtoa voi kerryttää useammasta työsuhteesta 40 tuntiin saakka.</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fi"/>
              <a:t>Freelancer, joka toimii sekä yrittäjänä, että työntekijänä</a:t>
            </a:r>
            <a:endParaRPr b="1"/>
          </a:p>
          <a:p>
            <a:pPr indent="0" lvl="0" marL="0" rtl="0" algn="l">
              <a:spcBef>
                <a:spcPts val="0"/>
              </a:spcBef>
              <a:spcAft>
                <a:spcPts val="0"/>
              </a:spcAft>
              <a:buClr>
                <a:schemeClr val="dk1"/>
              </a:buClr>
              <a:buSzPts val="1100"/>
              <a:buFont typeface="Arial"/>
              <a:buNone/>
            </a:pPr>
            <a:r>
              <a:rPr lang="fi"/>
              <a:t>•Voi kartuttaa työssäoloehtoa vain toisessa järjestelmässä. Joko olemalla yrittäjien työttömyyskassan jäsen, jolloin työssäoloehto karttuu vain yrittäjätyöstä tai olemalla työntekijäkassan jäsen, jolloin työssäoloehto karttuu vain työsuhteessa tehtävän työn perusteella.</a:t>
            </a:r>
            <a:endParaRPr/>
          </a:p>
          <a:p>
            <a:pPr indent="0" lvl="0" marL="0" rtl="0" algn="l">
              <a:spcBef>
                <a:spcPts val="0"/>
              </a:spcBef>
              <a:spcAft>
                <a:spcPts val="0"/>
              </a:spcAft>
              <a:buClr>
                <a:schemeClr val="dk1"/>
              </a:buClr>
              <a:buSzPts val="1100"/>
              <a:buFont typeface="Arial"/>
              <a:buNone/>
            </a:pPr>
            <a:r>
              <a:rPr lang="fi"/>
              <a:t>•AEn, MALn (?) ja TAKUn tavoitteena lakimuutos, joka mahdollistaisi työssäoloehdon karttumisen molemmissa järjestelmissä yhtäaikaa</a:t>
            </a:r>
            <a:endParaRPr/>
          </a:p>
          <a:p>
            <a:pPr indent="0" lvl="0" marL="0" rtl="0" algn="l">
              <a:spcBef>
                <a:spcPts val="0"/>
              </a:spcBef>
              <a:spcAft>
                <a:spcPts val="0"/>
              </a:spcAft>
              <a:buClr>
                <a:schemeClr val="dk1"/>
              </a:buClr>
              <a:buSzPts val="1100"/>
              <a:buFont typeface="Arial"/>
              <a:buNone/>
            </a:pPr>
            <a:r>
              <a:rPr lang="fi"/>
              <a:t>•Ammatinharjoittajien ja yrittäjien työttömyyskassa AYT (www.ayt.fi) ja Suomen Yrittäjien Työttömyyskassa (www.syt.fi)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fi"/>
              <a:t>Freelancer, joka saa työttömyyspäivärahaa</a:t>
            </a:r>
            <a:endParaRPr b="1"/>
          </a:p>
          <a:p>
            <a:pPr indent="0" lvl="0" marL="0" rtl="0" algn="l">
              <a:spcBef>
                <a:spcPts val="0"/>
              </a:spcBef>
              <a:spcAft>
                <a:spcPts val="0"/>
              </a:spcAft>
              <a:buClr>
                <a:schemeClr val="dk1"/>
              </a:buClr>
              <a:buSzPts val="1100"/>
              <a:buFont typeface="Arial"/>
              <a:buNone/>
            </a:pPr>
            <a:r>
              <a:rPr lang="fi"/>
              <a:t>•Voi työvoimaviranomaisten päätöksellä takautuvasti menettää päivärahan, jos työvoimaviranomainen katsoo freelancerin "työllistyneen omassa toiminnassaan".</a:t>
            </a:r>
            <a:endParaRPr/>
          </a:p>
          <a:p>
            <a:pPr indent="0" lvl="0" marL="0" rtl="0" algn="l">
              <a:spcBef>
                <a:spcPts val="0"/>
              </a:spcBef>
              <a:spcAft>
                <a:spcPts val="0"/>
              </a:spcAft>
              <a:buClr>
                <a:schemeClr val="dk1"/>
              </a:buClr>
              <a:buSzPts val="1100"/>
              <a:buFont typeface="Arial"/>
              <a:buNone/>
            </a:pPr>
            <a:r>
              <a:rPr lang="fi"/>
              <a:t>  → Tällainen tulkinta jos toiminnan työmäärä on niin suuri, että se on esteenä kokopäiväisen työn  vastaanottamiselle. Freelancerilla voi olla mahdollisuus soviteltuun päivärahaan.</a:t>
            </a:r>
            <a:endParaRPr sz="1300">
              <a:solidFill>
                <a:srgbClr val="201C4F"/>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i" sz="1200">
                <a:solidFill>
                  <a:schemeClr val="dk1"/>
                </a:solidFill>
              </a:rPr>
              <a:t>Akavan yrittäjät ja itsensätyöllistäjät toimii yhteistyöjärjestönä liittojen yrittäjäjäsenten ja itsensätyöllistäjien edunvalvonnalle. Se edustaa yrittäjiä ja itsensätyöllistäjiä, sekä valvoo heidän oikeudellisia, työmarkkinallisia, taloudellisia ja sosiaalisia etuja.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i" sz="1200">
                <a:solidFill>
                  <a:schemeClr val="dk1"/>
                </a:solidFill>
              </a:rPr>
              <a:t>TAKU osa ammattiliittojen yhteistä itsensätyöllistäjien ITSET-ryhmää</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1668b54f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1668b54f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Jos kiire hyppää yli/ mainitse vain otsikko</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Laskutusosuuskunta </a:t>
            </a:r>
            <a:r>
              <a:rPr b="1" lang="fi"/>
              <a:t>riski</a:t>
            </a:r>
            <a:r>
              <a:rPr lang="fi"/>
              <a:t>: </a:t>
            </a:r>
            <a:endParaRPr/>
          </a:p>
          <a:p>
            <a:pPr indent="-298450" lvl="0" marL="457200" rtl="0" algn="l">
              <a:spcBef>
                <a:spcPts val="0"/>
              </a:spcBef>
              <a:spcAft>
                <a:spcPts val="0"/>
              </a:spcAft>
              <a:buSzPts val="1100"/>
              <a:buChar char="●"/>
            </a:pPr>
            <a:r>
              <a:rPr lang="fi"/>
              <a:t>Ei kerrytä työssäoloehtoa</a:t>
            </a:r>
            <a:endParaRPr/>
          </a:p>
          <a:p>
            <a:pPr indent="-301625" lvl="0" marL="457200" rtl="0" algn="l">
              <a:spcBef>
                <a:spcPts val="0"/>
              </a:spcBef>
              <a:spcAft>
                <a:spcPts val="0"/>
              </a:spcAft>
              <a:buClr>
                <a:srgbClr val="1D1C1D"/>
              </a:buClr>
              <a:buSzPts val="1150"/>
              <a:buChar char="●"/>
            </a:pPr>
            <a:r>
              <a:rPr lang="fi" sz="1150">
                <a:solidFill>
                  <a:srgbClr val="1D1C1D"/>
                </a:solidFill>
              </a:rPr>
              <a:t>TE-toimisto ratkaisee, katsotaanko yritystoimintasi pää- vai sivutoimiseksi</a:t>
            </a:r>
            <a:endParaRPr sz="1150">
              <a:solidFill>
                <a:srgbClr val="1D1C1D"/>
              </a:solidFill>
            </a:endParaRPr>
          </a:p>
          <a:p>
            <a:pPr indent="0" lvl="0" marL="0" rtl="0" algn="l">
              <a:spcBef>
                <a:spcPts val="0"/>
              </a:spcBef>
              <a:spcAft>
                <a:spcPts val="0"/>
              </a:spcAft>
              <a:buNone/>
            </a:pPr>
            <a:r>
              <a:t/>
            </a:r>
            <a:endParaRPr sz="1150">
              <a:solidFill>
                <a:srgbClr val="1D1C1D"/>
              </a:solidFill>
            </a:endParaRPr>
          </a:p>
          <a:p>
            <a:pPr indent="0" lvl="0" marL="0" rtl="0" algn="l">
              <a:spcBef>
                <a:spcPts val="0"/>
              </a:spcBef>
              <a:spcAft>
                <a:spcPts val="0"/>
              </a:spcAft>
              <a:buNone/>
            </a:pPr>
            <a:r>
              <a:rPr b="1" lang="fi" sz="1150">
                <a:solidFill>
                  <a:srgbClr val="1D1C1D"/>
                </a:solidFill>
              </a:rPr>
              <a:t>Lisätietoa:</a:t>
            </a:r>
            <a:r>
              <a:rPr lang="fi" sz="1150">
                <a:solidFill>
                  <a:srgbClr val="1D1C1D"/>
                </a:solidFill>
              </a:rPr>
              <a:t> </a:t>
            </a:r>
            <a:endParaRPr sz="1150">
              <a:solidFill>
                <a:srgbClr val="1D1C1D"/>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i" sz="1150">
                <a:solidFill>
                  <a:srgbClr val="1D1C1D"/>
                </a:solidFill>
                <a:highlight>
                  <a:srgbClr val="F8F8F8"/>
                </a:highlight>
              </a:rPr>
              <a:t>“Työttömyysturvalain yrittäjämääritelmän mukaan yrittäjänä pidetään henkilöä, joka tekee ansiotyötä, olematta työ- tai virkasuhteessa. Yritystoiminnaksi katsotaan siten esimerkiksi laskutusyhteisöjen kautta tapahtuva työllistyminen ja toimeksiannot, joita ei tehdä työsuhteessa.”</a:t>
            </a:r>
            <a:endParaRPr sz="1150">
              <a:solidFill>
                <a:srgbClr val="1D1C1D"/>
              </a:solidFill>
              <a:highlight>
                <a:srgbClr val="F8F8F8"/>
              </a:highlight>
            </a:endParaRPr>
          </a:p>
          <a:p>
            <a:pPr indent="0" lvl="0" marL="0" rtl="0" algn="l">
              <a:spcBef>
                <a:spcPts val="0"/>
              </a:spcBef>
              <a:spcAft>
                <a:spcPts val="0"/>
              </a:spcAft>
              <a:buNone/>
            </a:pPr>
            <a:r>
              <a:rPr lang="fi" sz="1150">
                <a:solidFill>
                  <a:schemeClr val="hlink"/>
                </a:solidFill>
                <a:highlight>
                  <a:srgbClr val="F8F8F8"/>
                </a:highlight>
                <a:uFill>
                  <a:noFill/>
                </a:uFill>
                <a:hlinkClick r:id="rId2"/>
              </a:rPr>
              <a:t>https://www.erko.fi/tyottomyys/yrittajan-tyottomyysturva/</a:t>
            </a:r>
            <a:r>
              <a:rPr lang="fi" sz="1150">
                <a:solidFill>
                  <a:srgbClr val="1D1C1D"/>
                </a:solidFill>
                <a:highlight>
                  <a:srgbClr val="F8F8F8"/>
                </a:highlight>
              </a:rPr>
              <a:t> 11/2019</a:t>
            </a:r>
            <a:endParaRPr sz="1150">
              <a:solidFill>
                <a:srgbClr val="1D1C1D"/>
              </a:solidFill>
              <a:highlight>
                <a:srgbClr val="F8F8F8"/>
              </a:highlight>
            </a:endParaRPr>
          </a:p>
          <a:p>
            <a:pPr indent="0" lvl="0" marL="0" rtl="0" algn="l">
              <a:spcBef>
                <a:spcPts val="0"/>
              </a:spcBef>
              <a:spcAft>
                <a:spcPts val="0"/>
              </a:spcAft>
              <a:buNone/>
            </a:pPr>
            <a:r>
              <a:t/>
            </a:r>
            <a:endParaRPr sz="1150">
              <a:solidFill>
                <a:srgbClr val="1D1C1D"/>
              </a:solidFill>
              <a:highlight>
                <a:srgbClr val="F8F8F8"/>
              </a:highlight>
            </a:endParaRPr>
          </a:p>
          <a:p>
            <a:pPr indent="0" lvl="0" marL="0" rtl="0" algn="l">
              <a:spcBef>
                <a:spcPts val="0"/>
              </a:spcBef>
              <a:spcAft>
                <a:spcPts val="0"/>
              </a:spcAft>
              <a:buNone/>
            </a:pPr>
            <a:r>
              <a:rPr lang="fi" sz="1150">
                <a:solidFill>
                  <a:srgbClr val="1D1C1D"/>
                </a:solidFill>
                <a:highlight>
                  <a:srgbClr val="F8F8F8"/>
                </a:highlight>
              </a:rPr>
              <a:t>“Yritystoiminta voi olla joko pää- tai sivutoimista. Yritystoiminta on päätoimista, kun sen vaatima työmäärä estää kokoaikatyön vastaanottamisen. Yritystoimintaa pidetään sivutoimisena, kun se ei ole esteenä kokoaikatyön vastaanottamiselle. - - -  Sivutoiminen yritystoiminta ei ole esteenä ansiopäivärahan maksamiselle, vaan tulot otetaan huomioon ansiopäivärahaa maksettaessa (soviteltu ansiopäiväraha).”</a:t>
            </a:r>
            <a:endParaRPr sz="1150">
              <a:solidFill>
                <a:srgbClr val="1D1C1D"/>
              </a:solidFill>
              <a:highlight>
                <a:srgbClr val="F8F8F8"/>
              </a:highlight>
            </a:endParaRPr>
          </a:p>
          <a:p>
            <a:pPr indent="0" lvl="0" marL="0" rtl="0" algn="l">
              <a:spcBef>
                <a:spcPts val="0"/>
              </a:spcBef>
              <a:spcAft>
                <a:spcPts val="0"/>
              </a:spcAft>
              <a:buNone/>
            </a:pPr>
            <a:r>
              <a:rPr lang="fi" sz="1150" u="sng">
                <a:solidFill>
                  <a:schemeClr val="hlink"/>
                </a:solidFill>
                <a:highlight>
                  <a:srgbClr val="F8F8F8"/>
                </a:highlight>
                <a:hlinkClick r:id="rId3"/>
              </a:rPr>
              <a:t>https://www.akavanerityisalat.fi/jasenyys/usein_jasenasioista_kysyttya/yrittajakasite_tyottomyysturvassa</a:t>
            </a:r>
            <a:r>
              <a:rPr lang="fi" sz="1150">
                <a:solidFill>
                  <a:srgbClr val="1D1C1D"/>
                </a:solidFill>
                <a:highlight>
                  <a:srgbClr val="F8F8F8"/>
                </a:highlight>
              </a:rPr>
              <a:t> 11/2019</a:t>
            </a:r>
            <a:endParaRPr sz="1150">
              <a:solidFill>
                <a:srgbClr val="1D1C1D"/>
              </a:solidFill>
              <a:highlight>
                <a:srgbClr val="F8F8F8"/>
              </a:highlight>
            </a:endParaRPr>
          </a:p>
          <a:p>
            <a:pPr indent="0" lvl="0" marL="0" rtl="0" algn="l">
              <a:spcBef>
                <a:spcPts val="0"/>
              </a:spcBef>
              <a:spcAft>
                <a:spcPts val="0"/>
              </a:spcAft>
              <a:buNone/>
            </a:pPr>
            <a:r>
              <a:t/>
            </a:r>
            <a:endParaRPr/>
          </a:p>
          <a:p>
            <a:pPr indent="457200" lvl="0" marL="0" rtl="0" algn="l">
              <a:spcBef>
                <a:spcPts val="0"/>
              </a:spcBef>
              <a:spcAft>
                <a:spcPts val="0"/>
              </a:spcAft>
              <a:buNone/>
            </a:pPr>
            <a:r>
              <a:t/>
            </a:r>
            <a:endParaRPr b="1"/>
          </a:p>
          <a:p>
            <a:pPr indent="0" lvl="0" marL="0" rtl="0" algn="l">
              <a:lnSpc>
                <a:spcPct val="140000"/>
              </a:lnSpc>
              <a:spcBef>
                <a:spcPts val="0"/>
              </a:spcBef>
              <a:spcAft>
                <a:spcPts val="0"/>
              </a:spcAft>
              <a:buNone/>
            </a:pPr>
            <a:r>
              <a:rPr b="1" lang="fi" sz="1200">
                <a:solidFill>
                  <a:srgbClr val="201C4F"/>
                </a:solidFill>
              </a:rPr>
              <a:t>TYÖOSUUSKUNTA</a:t>
            </a:r>
            <a:r>
              <a:rPr b="1" lang="fi" sz="1200">
                <a:solidFill>
                  <a:schemeClr val="dk1"/>
                </a:solidFill>
              </a:rPr>
              <a:t> VS. LASKUTUSOSUUSKUNTA</a:t>
            </a:r>
            <a:endParaRPr b="1" sz="1200">
              <a:solidFill>
                <a:schemeClr val="dk1"/>
              </a:solidFill>
            </a:endParaRPr>
          </a:p>
          <a:p>
            <a:pPr indent="0" lvl="0" marL="0" rtl="0" algn="l">
              <a:lnSpc>
                <a:spcPct val="115000"/>
              </a:lnSpc>
              <a:spcBef>
                <a:spcPts val="0"/>
              </a:spcBef>
              <a:spcAft>
                <a:spcPts val="0"/>
              </a:spcAft>
              <a:buNone/>
            </a:pPr>
            <a:r>
              <a:rPr lang="fi" sz="1200">
                <a:solidFill>
                  <a:schemeClr val="dk1"/>
                </a:solidFill>
              </a:rPr>
              <a:t>•Jäsenyyttä osuuskunnasta haetaan erikseen – odotetaan hyväksyntää</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•Laskustusosuuskuntia: Ukko, eezy, op-kevytyrittäjyys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•Ennen tarvittiin 7 henkilöä perustamaan osuuskunta, nykyään sen voi tehdä jopa yksin</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•Osuuskunta voi käytännössä korvata toiminimen, avoimen yhtiön ja kommandiittiyhtiön sekä osakeyhtiön. Osuuskunnan sääntöjä laatimalla jäsenmäärästä riippuen voidaan saada aikaan hyvin erilaisia yrittämisen alustoja.</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a:t>
            </a:r>
            <a:r>
              <a:rPr b="1" lang="fi" sz="1200">
                <a:solidFill>
                  <a:schemeClr val="dk1"/>
                </a:solidFill>
              </a:rPr>
              <a:t>Yritystoiminnan riski on pienempi kuin henkilöyhtiöissä</a:t>
            </a:r>
            <a:r>
              <a:rPr lang="fi" sz="1200">
                <a:solidFill>
                  <a:schemeClr val="dk1"/>
                </a:solidFill>
              </a:rPr>
              <a:t>, sillä vastuu yritystoiminnasta rajoittuu sijoitettuun pääomaan.</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•Laskutusosuuskunta sopii yksittäisen työn laskuttamiseen, ei suositella päätoimiseen työskentelyyn</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•Palvelun käytöstä maksetaan myös prosenttipohjainen maksu laskutussummastasi 3-7%</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•Haluat toimia arvonlisäverottomasti, koska liikevaihtosi on pieni</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•Omassa yrityksessä voit toimia arvonlisäverottomasti, jos liikevaihtosi jää pienemmäksi kuin 10 000 €/vuosi. Eezyn kautta toimiessasi tätä mahdollisuutta ei ole. Arvonlisäverottomuudesta on etua silloin, jos asiakkaasi ovat yksityishenkilöitä tai arvonlisäverottomia yhteisöjä. Mikäli asiakkaasi ovat arvonlisäverovelvollisia yrityksiä, ei arvonlisäverottomuudesta ole hyötyä, koska laskuun sisältyvä arvonlisävero on vähennyskelpoinen läpikulkuerä, eikä siis työsi hintaa nostava kulu.</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6b13e648f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b13e648f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6b13e648f6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6b13e648f6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Yksityisen m</a:t>
            </a:r>
            <a:r>
              <a:rPr lang="fi"/>
              <a:t>useoalan TES:</a:t>
            </a:r>
            <a:endParaRPr/>
          </a:p>
          <a:p>
            <a:pPr indent="0" lvl="0" marL="0" rtl="0" algn="l">
              <a:spcBef>
                <a:spcPts val="0"/>
              </a:spcBef>
              <a:spcAft>
                <a:spcPts val="0"/>
              </a:spcAft>
              <a:buNone/>
            </a:pPr>
            <a:r>
              <a:rPr lang="fi"/>
              <a:t>Palvelualojen työnantajat PALTA ry:n ja Akavan Erityisalat AE ry:n välinen</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Palkka nousuun</a:t>
            </a:r>
            <a:endParaRPr/>
          </a:p>
          <a:p>
            <a:pPr indent="-298450" lvl="0" marL="457200" rtl="0" algn="l">
              <a:spcBef>
                <a:spcPts val="0"/>
              </a:spcBef>
              <a:spcAft>
                <a:spcPts val="0"/>
              </a:spcAft>
              <a:buSzPts val="1100"/>
              <a:buChar char="●"/>
            </a:pPr>
            <a:r>
              <a:rPr lang="fi"/>
              <a:t>Huomio määräaikaisuuden perusteeseen ja sen lainmukaisuuteen → Vakituinen vs. määräaikainen</a:t>
            </a:r>
            <a:endParaRPr/>
          </a:p>
          <a:p>
            <a:pPr indent="-298450" lvl="0" marL="457200" rtl="0" algn="l">
              <a:spcBef>
                <a:spcPts val="0"/>
              </a:spcBef>
              <a:spcAft>
                <a:spcPts val="0"/>
              </a:spcAft>
              <a:buSzPts val="1100"/>
              <a:buChar char="●"/>
            </a:pPr>
            <a:r>
              <a:rPr lang="fi"/>
              <a:t>Palkkatoivomuksen perustelut ja taso kuntoon → Naisten palkkatoiveet ovat usein alhaisempia.</a:t>
            </a:r>
            <a:endParaRPr/>
          </a:p>
          <a:p>
            <a:pPr indent="-298450" lvl="0" marL="457200" rtl="0" algn="l">
              <a:spcBef>
                <a:spcPts val="0"/>
              </a:spcBef>
              <a:spcAft>
                <a:spcPts val="0"/>
              </a:spcAft>
              <a:buSzPts val="1100"/>
              <a:buChar char="●"/>
            </a:pPr>
            <a:r>
              <a:rPr lang="fi"/>
              <a:t>Huomio nimikkeeseen ja työtehtävien tasoon → Vastaako nimike tehtävien sisältöä ja miten se vaikuttaa palkkaan?</a:t>
            </a:r>
            <a:endParaRPr/>
          </a:p>
          <a:p>
            <a:pPr indent="-298450" lvl="0" marL="457200" rtl="0" algn="l">
              <a:spcBef>
                <a:spcPts val="0"/>
              </a:spcBef>
              <a:spcAft>
                <a:spcPts val="0"/>
              </a:spcAft>
              <a:buSzPts val="1100"/>
              <a:buChar char="●"/>
            </a:pPr>
            <a:r>
              <a:rPr lang="fi"/>
              <a:t>Toimenkuvat ajan tasalle → Mitä itse asiassa teet – onko työtehtäväsi muuttuneet?</a:t>
            </a:r>
            <a:endParaRPr/>
          </a:p>
          <a:p>
            <a:pPr indent="-298450" lvl="0" marL="457200" rtl="0" algn="l">
              <a:spcBef>
                <a:spcPts val="0"/>
              </a:spcBef>
              <a:spcAft>
                <a:spcPts val="0"/>
              </a:spcAft>
              <a:buSzPts val="1100"/>
              <a:buChar char="●"/>
            </a:pPr>
            <a:r>
              <a:rPr lang="fi"/>
              <a:t>Palkkakeskustelut säännöllisiksi → Vuosittainen mahdollisuus vaikuttaa – älä jätä käyttämättä!</a:t>
            </a:r>
            <a:endParaRPr/>
          </a:p>
          <a:p>
            <a:pPr indent="-298450" lvl="0" marL="457200" rtl="0" algn="l">
              <a:spcBef>
                <a:spcPts val="0"/>
              </a:spcBef>
              <a:spcAft>
                <a:spcPts val="0"/>
              </a:spcAft>
              <a:buSzPts val="1100"/>
              <a:buChar char="●"/>
            </a:pPr>
            <a:r>
              <a:rPr lang="fi"/>
              <a:t>Työn vaativuuden arviointijärjestelmät käyttöön → Käytössä esim. valtiolla.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5639244c06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5639244c06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a:t>Ketkä ovat yrittäneet neuvotella palkkaansa?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i"/>
              <a:t>TAKUn vähimmäispalkkasuositus on tehty palkkatutkimuksen osalta tukemaan työehtosopimuksettomien jäsenten palkkaneuvotteluja yksityissektorilla.</a:t>
            </a:r>
            <a:endParaRPr/>
          </a:p>
          <a:p>
            <a:pPr indent="0" lvl="0" marL="0" rtl="0" algn="l">
              <a:spcBef>
                <a:spcPts val="0"/>
              </a:spcBef>
              <a:spcAft>
                <a:spcPts val="0"/>
              </a:spcAft>
              <a:buClr>
                <a:schemeClr val="dk1"/>
              </a:buClr>
              <a:buSzPts val="1100"/>
              <a:buFont typeface="Arial"/>
              <a:buNone/>
            </a:pPr>
            <a:r>
              <a:rPr lang="fi"/>
              <a:t>Tutustu myös TAKUn suositukseen työsuhteen ehdoista</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fi"/>
              <a:t>1211 €  harjoittelijan minimipalkka eli pienin laskennallinen kuukausipalkka, joka kerryttää työssäoloehtoa </a:t>
            </a:r>
            <a:br>
              <a:rPr lang="fi"/>
            </a:br>
            <a:r>
              <a:rPr lang="fi"/>
              <a:t>“Jos työehtosopimusta ei ole, palkkasi on pitänyt olla vähintään 1 211 e/kk (vuonna 2019)” </a:t>
            </a:r>
            <a:r>
              <a:rPr lang="fi" u="sng">
                <a:solidFill>
                  <a:schemeClr val="hlink"/>
                </a:solidFill>
                <a:hlinkClick r:id="rId2"/>
              </a:rPr>
              <a:t>https://www.kela.fi/mika-on-tyossaoloehto </a:t>
            </a:r>
            <a:r>
              <a:rPr lang="fi"/>
              <a:t> 04/2019</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i"/>
              <a:t>tuntipalkkaan oma laskukaavansa</a:t>
            </a:r>
            <a:br>
              <a:rPr lang="fi"/>
            </a:br>
            <a:r>
              <a:rPr lang="fi"/>
              <a:t>Tuntipalkka saadaan kun varsinainen palkka jaetaan tietyllä jakajaluvulla, FM tutkinnon suosituksessa jakaja on 158. </a:t>
            </a:r>
            <a:br>
              <a:rPr lang="fi"/>
            </a:br>
            <a:r>
              <a:rPr lang="fi"/>
              <a:t>Esim. jos kuukausipalkka täysipäiväisesti on 1211 euroa (harjoittelijan minimipalkka), tuntipalkka on 1211 : 158 = 7,66 euroa.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i"/>
              <a:t>“4.7.3. Tuntipalkan laskeminen ylityökorvausta varten Ylityökorvauksia varten tuntipalkka lasketaan useimmiten yleisen työehtosopimuskäytännön mukaan jakamalla kuukausipalkka 158:lla työviikon ollessa 37,5 tuntia. Jos taas työviikko on 40 tuntia, jaetaan kuukausipalkka yleensä tuntipalkan laskemiseksi 160:lla. Kuukausipalkan jakaja on kuitenkin syytä tarkastaa työsuhteeseen sovellettavasta työehtosopimuksesta. Kuukausipalkalla tarkoitetaan kokonaispalkkaa, eli laskennassa tulee huomioida myös luontoisedut.” </a:t>
            </a:r>
            <a:r>
              <a:rPr lang="fi" u="sng">
                <a:solidFill>
                  <a:schemeClr val="hlink"/>
                </a:solidFill>
                <a:hlinkClick r:id="rId3"/>
              </a:rPr>
              <a:t>https://www.akavanerityisalat.fi/files/4894/YTN-tyo_suhdeopas_webtarkastettu2015jakoon.pdf</a:t>
            </a:r>
            <a:r>
              <a:rPr lang="fi"/>
              <a:t> 05/2019</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59d72d782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9d72d782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i"/>
              <a:t>Museokortti tuonut paljon lisää kävijöitä ja muuttanut vierailukäyttäytymistä</a:t>
            </a:r>
            <a:endParaRPr/>
          </a:p>
          <a:p>
            <a:pPr indent="-298450" lvl="0" marL="457200" rtl="0" algn="l">
              <a:spcBef>
                <a:spcPts val="0"/>
              </a:spcBef>
              <a:spcAft>
                <a:spcPts val="0"/>
              </a:spcAft>
              <a:buSzPts val="1100"/>
              <a:buChar char="●"/>
            </a:pPr>
            <a:r>
              <a:rPr lang="fi"/>
              <a:t>Kävijäkunta sirpaleisempi → vaatimukset kovemmat</a:t>
            </a:r>
            <a:endParaRPr/>
          </a:p>
          <a:p>
            <a:pPr indent="-298450" lvl="0" marL="457200" rtl="0" algn="l">
              <a:spcBef>
                <a:spcPts val="0"/>
              </a:spcBef>
              <a:spcAft>
                <a:spcPts val="0"/>
              </a:spcAft>
              <a:buSzPts val="1100"/>
              <a:buChar char="●"/>
            </a:pPr>
            <a:r>
              <a:rPr lang="fi"/>
              <a:t>Museot tärkeä osa kaupunkien vetovoimaa turisteille</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Museoamanuenssin keskipalkka on 500 e matalampi kuin kunta-alan työntekijöiden keskipalkka ja verrattuna kaikkiin akavalaisiin 1700 e matalampi</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Palkkakampanja:</a:t>
            </a:r>
            <a:endParaRPr/>
          </a:p>
          <a:p>
            <a:pPr indent="-298450" lvl="0" marL="457200" rtl="0" algn="l">
              <a:spcBef>
                <a:spcPts val="0"/>
              </a:spcBef>
              <a:spcAft>
                <a:spcPts val="0"/>
              </a:spcAft>
              <a:buSzPts val="1100"/>
              <a:buChar char="-"/>
            </a:pPr>
            <a:r>
              <a:rPr lang="fi"/>
              <a:t>palkkakyselyn uudistaminen</a:t>
            </a:r>
            <a:endParaRPr/>
          </a:p>
          <a:p>
            <a:pPr indent="-298450" lvl="0" marL="457200" rtl="0" algn="l">
              <a:spcBef>
                <a:spcPts val="0"/>
              </a:spcBef>
              <a:spcAft>
                <a:spcPts val="0"/>
              </a:spcAft>
              <a:buSzPts val="1100"/>
              <a:buChar char="-"/>
            </a:pPr>
            <a:r>
              <a:rPr lang="fi"/>
              <a:t>#kulttuurilupaus -postikortti uusille kansanedustajille</a:t>
            </a:r>
            <a:endParaRPr/>
          </a:p>
          <a:p>
            <a:pPr indent="-298450" lvl="0" marL="457200" rtl="0" algn="l">
              <a:spcBef>
                <a:spcPts val="0"/>
              </a:spcBef>
              <a:spcAft>
                <a:spcPts val="0"/>
              </a:spcAft>
              <a:buSzPts val="1100"/>
              <a:buChar char="-"/>
            </a:pPr>
            <a:r>
              <a:rPr lang="fi"/>
              <a:t>TES-neuvottelut ensi keväänä</a:t>
            </a:r>
            <a:endParaRPr sz="1200">
              <a:solidFill>
                <a:srgbClr val="201C4F"/>
              </a:solidFill>
              <a:latin typeface="Oswald"/>
              <a:ea typeface="Oswald"/>
              <a:cs typeface="Oswald"/>
              <a:sym typeface="Oswa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b13e648f6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b13e648f6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5 min (+ osallistavuus?)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59bb6e061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9bb6e0619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Mahdollinen osallistaminen: </a:t>
            </a:r>
            <a:r>
              <a:rPr lang="fi" u="sng">
                <a:solidFill>
                  <a:schemeClr val="hlink"/>
                </a:solidFill>
                <a:hlinkClick r:id="rId2"/>
              </a:rPr>
              <a:t>https://answergarden.ch/</a:t>
            </a:r>
            <a:r>
              <a:rPr lang="fi"/>
              <a:t> → Minkä asiantuntija sinä olet?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i"/>
              <a:t>Projektinhallintataidot näkyvät viimeistään gradun tekemisessä, mutta myös koko opintojen aikana</a:t>
            </a:r>
            <a:endParaRPr/>
          </a:p>
          <a:p>
            <a:pPr indent="-298450" lvl="0" marL="457200" rtl="0" algn="l">
              <a:spcBef>
                <a:spcPts val="0"/>
              </a:spcBef>
              <a:spcAft>
                <a:spcPts val="0"/>
              </a:spcAft>
              <a:buSzPts val="1100"/>
              <a:buChar char="-"/>
            </a:pPr>
            <a:r>
              <a:rPr lang="fi"/>
              <a:t>Pedagogiset opinnot muuntuvat myös fasilitointiin, johtamiseen, myyntiin ja suurten kokonaisuuksien selittämiseen tiiviisti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Vasemmalla joitain esimerkkejä arvostetuista taidoista työelämän trendeistä</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b13e648f6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6b13e648f6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b13e648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b13e648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6b13e648f6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6b13e648f6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10 min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52ac2dd03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52ac2dd03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kun ala voi hyvin myös työnsaanti helpottuu ja palkka ja työehdot ovat reiluja </a:t>
            </a:r>
            <a:endParaRPr/>
          </a:p>
          <a:p>
            <a:pPr indent="0" lvl="0" marL="0" rtl="0" algn="l">
              <a:spcBef>
                <a:spcPts val="0"/>
              </a:spcBef>
              <a:spcAft>
                <a:spcPts val="0"/>
              </a:spcAft>
              <a:buNone/>
            </a:pPr>
            <a:r>
              <a:rPr lang="fi"/>
              <a:t>→ näitä kohti MAL ja TAKU pyrkii toiminnallaan</a:t>
            </a:r>
            <a:endParaRPr/>
          </a:p>
          <a:p>
            <a:pPr indent="0" lvl="0" marL="0" rtl="0" algn="l">
              <a:spcBef>
                <a:spcPts val="0"/>
              </a:spcBef>
              <a:spcAft>
                <a:spcPts val="0"/>
              </a:spcAft>
              <a:buClr>
                <a:schemeClr val="dk1"/>
              </a:buClr>
              <a:buSzPts val="1100"/>
              <a:buFont typeface="Arial"/>
              <a:buNone/>
            </a:pPr>
            <a:r>
              <a:rPr lang="fi"/>
              <a:t>Vaikuttamistyön jänne on kuitenkin pitkä, usein 10 vuotta TAKUsta/MALsta ministerin pöydälle</a:t>
            </a:r>
            <a:endParaRPr/>
          </a:p>
          <a:p>
            <a:pPr indent="0" lvl="0" marL="0" rtl="0" algn="l">
              <a:spcBef>
                <a:spcPts val="0"/>
              </a:spcBef>
              <a:spcAft>
                <a:spcPts val="0"/>
              </a:spcAft>
              <a:buNone/>
            </a:pPr>
            <a:r>
              <a:rPr lang="fi"/>
              <a:t>Työn alla esim.</a:t>
            </a:r>
            <a:endParaRPr/>
          </a:p>
          <a:p>
            <a:pPr indent="0" lvl="0" marL="0" rtl="0" algn="l">
              <a:spcBef>
                <a:spcPts val="0"/>
              </a:spcBef>
              <a:spcAft>
                <a:spcPts val="0"/>
              </a:spcAft>
              <a:buNone/>
            </a:pPr>
            <a:r>
              <a:rPr lang="fi"/>
              <a:t>→ kulttuuribudjetti prosenttiin </a:t>
            </a:r>
            <a:r>
              <a:rPr lang="fi" u="sng">
                <a:solidFill>
                  <a:schemeClr val="hlink"/>
                </a:solidFill>
                <a:hlinkClick r:id="rId2"/>
              </a:rPr>
              <a:t>http://www.kulttuuribudjettiprosenttiin.fi/?fbclid=IwAR2PUuV6dQ0vxRlywI3pObJYJZBagJO5ODmoucTNSyDkIOlhXAbLbKiPgng</a:t>
            </a:r>
            <a:endParaRPr/>
          </a:p>
          <a:p>
            <a:pPr indent="0" lvl="0" marL="0" rtl="0" algn="l">
              <a:spcBef>
                <a:spcPts val="0"/>
              </a:spcBef>
              <a:spcAft>
                <a:spcPts val="0"/>
              </a:spcAft>
              <a:buNone/>
            </a:pPr>
            <a:r>
              <a:rPr lang="fi"/>
              <a:t>→ freelancereiden mahdollisuus kerryttää ansiosidonnaista työttömyysturvaa palkansaajana JA yrittäjänä</a:t>
            </a:r>
            <a:endParaRPr/>
          </a:p>
          <a:p>
            <a:pPr indent="0" lvl="0" marL="0" rtl="0" algn="l">
              <a:spcBef>
                <a:spcPts val="0"/>
              </a:spcBef>
              <a:spcAft>
                <a:spcPts val="0"/>
              </a:spcAft>
              <a:buNone/>
            </a:pPr>
            <a:r>
              <a:rPr lang="fi"/>
              <a:t>→ Reilu palkkaus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501d2ab699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501d2ab699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5639244c0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5639244c0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sz="1200">
                <a:solidFill>
                  <a:srgbClr val="2B2B2B"/>
                </a:solidFill>
              </a:rPr>
              <a:t>Työssäoloehtoa kertyy, kun </a:t>
            </a:r>
            <a:endParaRPr sz="1200">
              <a:solidFill>
                <a:srgbClr val="2B2B2B"/>
              </a:solidFill>
            </a:endParaRPr>
          </a:p>
          <a:p>
            <a:pPr indent="-304800" lvl="0" marL="457200" rtl="0" algn="l">
              <a:spcBef>
                <a:spcPts val="0"/>
              </a:spcBef>
              <a:spcAft>
                <a:spcPts val="0"/>
              </a:spcAft>
              <a:buClr>
                <a:srgbClr val="2B2B2B"/>
              </a:buClr>
              <a:buSzPts val="1200"/>
              <a:buChar char="●"/>
            </a:pPr>
            <a:r>
              <a:rPr lang="fi" sz="1200">
                <a:solidFill>
                  <a:srgbClr val="2B2B2B"/>
                </a:solidFill>
              </a:rPr>
              <a:t>olet työttömyyskassan jäsen</a:t>
            </a:r>
            <a:endParaRPr sz="1200">
              <a:solidFill>
                <a:srgbClr val="2B2B2B"/>
              </a:solidFill>
            </a:endParaRPr>
          </a:p>
          <a:p>
            <a:pPr indent="-304800" lvl="0" marL="457200" rtl="0" algn="l">
              <a:spcBef>
                <a:spcPts val="0"/>
              </a:spcBef>
              <a:spcAft>
                <a:spcPts val="0"/>
              </a:spcAft>
              <a:buClr>
                <a:srgbClr val="2B2B2B"/>
              </a:buClr>
              <a:buSzPts val="1200"/>
              <a:buChar char="●"/>
            </a:pPr>
            <a:r>
              <a:rPr lang="fi" sz="1200">
                <a:solidFill>
                  <a:srgbClr val="2B2B2B"/>
                </a:solidFill>
              </a:rPr>
              <a:t>työskentelet työ- tai virkasuhteessa vähintään 18 tuntia viikossa (8 viikkotuntia opetusta) → ei tarvitse olla yhtäjaksoista</a:t>
            </a:r>
            <a:endParaRPr sz="1200">
              <a:solidFill>
                <a:srgbClr val="2B2B2B"/>
              </a:solidFill>
            </a:endParaRPr>
          </a:p>
          <a:p>
            <a:pPr indent="-304800" lvl="0" marL="457200" rtl="0" algn="l">
              <a:spcBef>
                <a:spcPts val="0"/>
              </a:spcBef>
              <a:spcAft>
                <a:spcPts val="0"/>
              </a:spcAft>
              <a:buClr>
                <a:srgbClr val="2B2B2B"/>
              </a:buClr>
              <a:buSzPts val="1200"/>
              <a:buChar char="●"/>
            </a:pPr>
            <a:r>
              <a:rPr lang="fi" sz="1200">
                <a:solidFill>
                  <a:srgbClr val="2B2B2B"/>
                </a:solidFill>
              </a:rPr>
              <a:t>työstä maksetaan </a:t>
            </a:r>
            <a:r>
              <a:rPr b="1" lang="fi" sz="1200">
                <a:solidFill>
                  <a:srgbClr val="2B2B2B"/>
                </a:solidFill>
              </a:rPr>
              <a:t>työehtosopimuksen mukaista palkkaa</a:t>
            </a:r>
            <a:r>
              <a:rPr lang="fi" sz="1200">
                <a:solidFill>
                  <a:srgbClr val="2B2B2B"/>
                </a:solidFill>
              </a:rPr>
              <a:t>, josta pidätetään lakisääteiset sosiaaliturva-, eläke- ja työttömyysvakuutusmaksut ja josta toimitetaan ennakonpidätys. </a:t>
            </a:r>
            <a:endParaRPr sz="1200">
              <a:solidFill>
                <a:srgbClr val="2B2B2B"/>
              </a:solidFill>
            </a:endParaRPr>
          </a:p>
          <a:p>
            <a:pPr indent="-304800" lvl="1" marL="914400" rtl="0" algn="l">
              <a:spcBef>
                <a:spcPts val="0"/>
              </a:spcBef>
              <a:spcAft>
                <a:spcPts val="0"/>
              </a:spcAft>
              <a:buClr>
                <a:srgbClr val="2B2B2B"/>
              </a:buClr>
              <a:buSzPts val="1200"/>
              <a:buChar char="○"/>
            </a:pPr>
            <a:r>
              <a:rPr b="1" lang="fi" sz="1200">
                <a:solidFill>
                  <a:srgbClr val="2B2B2B"/>
                </a:solidFill>
              </a:rPr>
              <a:t>Ellei alalla ole työehtosopimusta, on palkan oltava kokoaikatyöstä vähintään 1 211 €/kk eli </a:t>
            </a:r>
            <a:r>
              <a:rPr b="1" lang="fi" sz="1050">
                <a:solidFill>
                  <a:schemeClr val="dk1"/>
                </a:solidFill>
                <a:highlight>
                  <a:schemeClr val="lt1"/>
                </a:highlight>
                <a:latin typeface="Verdana"/>
                <a:ea typeface="Verdana"/>
                <a:cs typeface="Verdana"/>
                <a:sym typeface="Verdana"/>
              </a:rPr>
              <a:t>7,66 €/h</a:t>
            </a:r>
            <a:r>
              <a:rPr lang="fi" sz="1200">
                <a:solidFill>
                  <a:srgbClr val="2B2B2B"/>
                </a:solidFill>
              </a:rPr>
              <a:t> vuonna 2019 → Minimipalkka muuttuu vuosittain</a:t>
            </a:r>
            <a:endParaRPr sz="1200">
              <a:solidFill>
                <a:srgbClr val="2B2B2B"/>
              </a:solidFill>
            </a:endParaRPr>
          </a:p>
          <a:p>
            <a:pPr indent="-304800" lvl="0" marL="457200" rtl="0" algn="l">
              <a:spcBef>
                <a:spcPts val="0"/>
              </a:spcBef>
              <a:spcAft>
                <a:spcPts val="0"/>
              </a:spcAft>
              <a:buClr>
                <a:srgbClr val="2B2B2B"/>
              </a:buClr>
              <a:buSzPts val="1200"/>
              <a:buChar char="●"/>
            </a:pPr>
            <a:r>
              <a:rPr lang="fi" sz="1200">
                <a:solidFill>
                  <a:srgbClr val="2B2B2B"/>
                </a:solidFill>
              </a:rPr>
              <a:t>Mukaan lasketaan myös palkallinen vuosiloma, jos loma-ajan palkka on maksettu vähintään 18 viikkotunnin mukaan (8 viikkotuntia).</a:t>
            </a:r>
            <a:endParaRPr sz="1200">
              <a:solidFill>
                <a:srgbClr val="2B2B2B"/>
              </a:solidFill>
            </a:endParaRPr>
          </a:p>
          <a:p>
            <a:pPr indent="-304800" lvl="0" marL="457200" rtl="0" algn="l">
              <a:spcBef>
                <a:spcPts val="0"/>
              </a:spcBef>
              <a:spcAft>
                <a:spcPts val="0"/>
              </a:spcAft>
              <a:buClr>
                <a:srgbClr val="2B2B2B"/>
              </a:buClr>
              <a:buSzPts val="1200"/>
              <a:buChar char="●"/>
            </a:pPr>
            <a:r>
              <a:rPr lang="fi" sz="1200">
                <a:solidFill>
                  <a:srgbClr val="2B2B2B"/>
                </a:solidFill>
              </a:rPr>
              <a:t>Tarkastelujaksoa (norm. 28 kk) voidaan </a:t>
            </a:r>
            <a:r>
              <a:rPr b="1" i="1" lang="fi" sz="1200">
                <a:solidFill>
                  <a:srgbClr val="2B2B2B"/>
                </a:solidFill>
              </a:rPr>
              <a:t>pidentää enintään 7 vuodella</a:t>
            </a:r>
            <a:r>
              <a:rPr lang="fi">
                <a:solidFill>
                  <a:schemeClr val="dk1"/>
                </a:solidFill>
              </a:rPr>
              <a:t> mm. </a:t>
            </a:r>
            <a:r>
              <a:rPr lang="fi" sz="1200">
                <a:solidFill>
                  <a:schemeClr val="dk1"/>
                </a:solidFill>
              </a:rPr>
              <a:t>päätoiminen opiskelun, sairausloman, asevelvollisuuden/siviilipalveluksen, apurahakausien ja vanhempainvapaan vuoksi</a:t>
            </a:r>
            <a:endParaRPr>
              <a:solidFill>
                <a:schemeClr val="dk1"/>
              </a:solidFill>
            </a:endParaRPr>
          </a:p>
          <a:p>
            <a:pPr indent="-304800" lvl="1" marL="914400" rtl="0" algn="l">
              <a:spcBef>
                <a:spcPts val="0"/>
              </a:spcBef>
              <a:spcAft>
                <a:spcPts val="0"/>
              </a:spcAft>
              <a:buClr>
                <a:srgbClr val="2B2B2B"/>
              </a:buClr>
              <a:buSzPts val="1200"/>
              <a:buChar char="○"/>
            </a:pPr>
            <a:r>
              <a:rPr lang="fi" sz="1200">
                <a:solidFill>
                  <a:schemeClr val="dk1"/>
                </a:solidFill>
              </a:rPr>
              <a:t>Pidennystä ei kuitenkaan voida tehdä ajalle, jolloin et ole ollut työttömyyskassan jäsen. Opiskelun ohella tekemäsi työt kartuttavat työssäoloehtoa, mikäli olet liittynyt kassan jäseneksi.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fi" u="sng">
                <a:solidFill>
                  <a:schemeClr val="accent5"/>
                </a:solidFill>
                <a:hlinkClick r:id="rId2"/>
              </a:rPr>
              <a:t>https://www.erko.fi/tyottomyys/ansiopaivaraha/</a:t>
            </a:r>
            <a:r>
              <a:rPr lang="fi" sz="1200">
                <a:solidFill>
                  <a:schemeClr val="dk1"/>
                </a:solidFill>
              </a:rPr>
              <a:t> 05/2019</a:t>
            </a:r>
            <a:endParaRPr sz="1200">
              <a:solidFill>
                <a:schemeClr val="dk1"/>
              </a:solidFill>
            </a:endParaRPr>
          </a:p>
          <a:p>
            <a:pPr indent="0" lvl="0" marL="0" rtl="0" algn="l">
              <a:lnSpc>
                <a:spcPct val="115000"/>
              </a:lnSpc>
              <a:spcBef>
                <a:spcPts val="0"/>
              </a:spcBef>
              <a:spcAft>
                <a:spcPts val="0"/>
              </a:spcAft>
              <a:buNone/>
            </a:pPr>
            <a:r>
              <a:t/>
            </a:r>
            <a:endParaRPr b="1" sz="1200">
              <a:solidFill>
                <a:srgbClr val="474747"/>
              </a:solidFill>
            </a:endParaRPr>
          </a:p>
          <a:p>
            <a:pPr indent="0" lvl="0" marL="0" rtl="0" algn="l">
              <a:lnSpc>
                <a:spcPct val="115000"/>
              </a:lnSpc>
              <a:spcBef>
                <a:spcPts val="0"/>
              </a:spcBef>
              <a:spcAft>
                <a:spcPts val="0"/>
              </a:spcAft>
              <a:buNone/>
            </a:pPr>
            <a:r>
              <a:rPr b="1" lang="fi" sz="1200">
                <a:solidFill>
                  <a:srgbClr val="474747"/>
                </a:solidFill>
              </a:rPr>
              <a:t>Lisätietoa:</a:t>
            </a:r>
            <a:endParaRPr b="1" sz="1200">
              <a:solidFill>
                <a:srgbClr val="474747"/>
              </a:solidFill>
            </a:endParaRPr>
          </a:p>
          <a:p>
            <a:pPr indent="-304800" lvl="0" marL="457200" rtl="0" algn="l">
              <a:lnSpc>
                <a:spcPct val="115000"/>
              </a:lnSpc>
              <a:spcBef>
                <a:spcPts val="0"/>
              </a:spcBef>
              <a:spcAft>
                <a:spcPts val="0"/>
              </a:spcAft>
              <a:buClr>
                <a:schemeClr val="dk1"/>
              </a:buClr>
              <a:buSzPts val="1200"/>
              <a:buChar char="●"/>
            </a:pPr>
            <a:r>
              <a:rPr lang="fi" sz="1200">
                <a:solidFill>
                  <a:srgbClr val="474747"/>
                </a:solidFill>
              </a:rPr>
              <a:t>Työssäoloehtoa voi kerryttää useammasta työsuhteesta 40 tuntiin saakka / viikko → ylimenevät tunnit eivät lisää viikkoja, vaikka viikkotyöaika olisi huikea (tuottajat tapahtuman aikaan)</a:t>
            </a:r>
            <a:endParaRPr sz="1200">
              <a:solidFill>
                <a:srgbClr val="474747"/>
              </a:solidFill>
            </a:endParaRPr>
          </a:p>
          <a:p>
            <a:pPr indent="-304800" lvl="0" marL="457200" rtl="0" algn="l">
              <a:lnSpc>
                <a:spcPct val="115000"/>
              </a:lnSpc>
              <a:spcBef>
                <a:spcPts val="0"/>
              </a:spcBef>
              <a:spcAft>
                <a:spcPts val="0"/>
              </a:spcAft>
              <a:buClr>
                <a:schemeClr val="dk1"/>
              </a:buClr>
              <a:buSzPts val="1200"/>
              <a:buChar char="●"/>
            </a:pPr>
            <a:r>
              <a:rPr b="1" lang="fi" sz="1200">
                <a:solidFill>
                  <a:schemeClr val="dk1"/>
                </a:solidFill>
              </a:rPr>
              <a:t>Soviteltua työttömyyspäivärahaa </a:t>
            </a:r>
            <a:r>
              <a:rPr lang="fi" sz="1200">
                <a:solidFill>
                  <a:schemeClr val="dk1"/>
                </a:solidFill>
              </a:rPr>
              <a:t>saava työtön v. 2014 alusta lähtien voi ansaita 300 euroa kuukaudessa ilman, että se pienentää työttömyysetuutta. Kun tulot ylittävät 300 euroa, tuloista 50 prosenttia vähennetään työttömyyspäivärahasta. Muutos koskee sekä työmarkkinatukea, peruspäivärahaa että ansiopäivärahaa.</a:t>
            </a: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5639244c0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5639244c0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SzPts val="1200"/>
              <a:buChar char="●"/>
            </a:pPr>
            <a:r>
              <a:rPr lang="fi" sz="1200">
                <a:solidFill>
                  <a:schemeClr val="dk1"/>
                </a:solidFill>
              </a:rPr>
              <a:t>Peruspäiväraha on</a:t>
            </a:r>
            <a:r>
              <a:rPr lang="fi" sz="1200">
                <a:solidFill>
                  <a:schemeClr val="dk1"/>
                </a:solidFill>
                <a:uFill>
                  <a:noFill/>
                </a:uFill>
                <a:hlinkClick r:id="rId2"/>
              </a:rPr>
              <a:t> </a:t>
            </a:r>
            <a:r>
              <a:rPr lang="fi" sz="1200" u="sng">
                <a:solidFill>
                  <a:schemeClr val="accent5"/>
                </a:solidFill>
                <a:hlinkClick r:id="rId3"/>
              </a:rPr>
              <a:t>veronalaista tuloa</a:t>
            </a:r>
            <a:r>
              <a:rPr lang="fi" sz="1200">
                <a:solidFill>
                  <a:schemeClr val="dk1"/>
                </a:solidFill>
              </a:rPr>
              <a:t> ja maksat veroa työttömyysetuudesta. </a:t>
            </a:r>
            <a:endParaRPr sz="1200">
              <a:solidFill>
                <a:schemeClr val="dk1"/>
              </a:solidFill>
            </a:endParaRPr>
          </a:p>
          <a:p>
            <a:pPr indent="-304800" lvl="0" marL="457200" rtl="0" algn="l">
              <a:lnSpc>
                <a:spcPct val="115000"/>
              </a:lnSpc>
              <a:spcBef>
                <a:spcPts val="0"/>
              </a:spcBef>
              <a:spcAft>
                <a:spcPts val="0"/>
              </a:spcAft>
              <a:buSzPts val="1200"/>
              <a:buChar char="●"/>
            </a:pPr>
            <a:r>
              <a:rPr lang="fi" sz="1200">
                <a:solidFill>
                  <a:schemeClr val="dk1"/>
                </a:solidFill>
              </a:rPr>
              <a:t>Tulosi ennen työttömyyttä vaikuttavat ansiosidonnisen työttömyysetuuden määrään.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fi" sz="1200">
                <a:solidFill>
                  <a:schemeClr val="dk1"/>
                </a:solidFill>
              </a:rPr>
              <a:t>ansiosidonnainen päiväraha koostuu perusosasta (sama kuin Kelan) ja ansio-osasta</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fi" sz="1200">
                <a:solidFill>
                  <a:schemeClr val="dk1"/>
                </a:solidFill>
              </a:rPr>
              <a:t>1211 €  on harjoittelijan minimipalkka </a:t>
            </a:r>
            <a:r>
              <a:rPr lang="fi"/>
              <a:t>Jos ei ole työehtosopimusta</a:t>
            </a:r>
            <a:r>
              <a:rPr lang="fi" sz="1200">
                <a:solidFill>
                  <a:srgbClr val="393939"/>
                </a:solidFill>
                <a:highlight>
                  <a:schemeClr val="lt1"/>
                </a:highlight>
                <a:latin typeface="Trebuchet MS"/>
                <a:ea typeface="Trebuchet MS"/>
                <a:cs typeface="Trebuchet MS"/>
                <a:sym typeface="Trebuchet MS"/>
              </a:rPr>
              <a:t> </a:t>
            </a:r>
            <a:r>
              <a:rPr lang="fi" sz="1200" u="sng">
                <a:solidFill>
                  <a:schemeClr val="accent5"/>
                </a:solidFill>
                <a:hlinkClick r:id="rId4"/>
              </a:rPr>
              <a:t>https://www.kela.fi/mika-on-tyossaoloehto </a:t>
            </a:r>
            <a:r>
              <a:rPr b="1" lang="fi" sz="1200">
                <a:solidFill>
                  <a:schemeClr val="dk1"/>
                </a:solidFill>
              </a:rPr>
              <a:t> 04/2019</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304800" lvl="0" marL="457200" rtl="0" algn="l">
              <a:lnSpc>
                <a:spcPct val="115000"/>
              </a:lnSpc>
              <a:spcBef>
                <a:spcPts val="0"/>
              </a:spcBef>
              <a:spcAft>
                <a:spcPts val="0"/>
              </a:spcAft>
              <a:buSzPts val="1200"/>
              <a:buChar char="●"/>
            </a:pPr>
            <a:r>
              <a:rPr lang="fi" sz="1200">
                <a:solidFill>
                  <a:schemeClr val="dk1"/>
                </a:solidFill>
              </a:rPr>
              <a:t>Työttömyysaikana ansaitsemasi</a:t>
            </a:r>
            <a:r>
              <a:rPr lang="fi" sz="1200">
                <a:solidFill>
                  <a:schemeClr val="dk1"/>
                </a:solidFill>
                <a:uFill>
                  <a:noFill/>
                </a:uFill>
                <a:hlinkClick r:id="rId5"/>
              </a:rPr>
              <a:t> </a:t>
            </a:r>
            <a:r>
              <a:rPr lang="fi" sz="1200" u="sng">
                <a:solidFill>
                  <a:schemeClr val="accent5"/>
                </a:solidFill>
                <a:hlinkClick r:id="rId6"/>
              </a:rPr>
              <a:t>työtulot vähentävät peruspäivärahaa, samoin saamasi muut sosiaalietuudet.</a:t>
            </a:r>
            <a:endParaRPr sz="1200" u="sng">
              <a:solidFill>
                <a:schemeClr val="accent5"/>
              </a:solidFill>
              <a:hlinkClick r:id="rId7"/>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Niillä työttömillä, joilla on työhistoriaa enintään 3 vuotta, työttömyyspäivärahan enimmäiskesto on 300 päivää.</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Jos saat 2500€ palkan mukaan ansiopäivärahaa ja tienaat työttömänä 300€, pysyy tuki samana. Jos tienaat esim. 500€, tuki laskee ja on </a:t>
            </a:r>
            <a:r>
              <a:rPr b="1" lang="fi" sz="1200">
                <a:solidFill>
                  <a:schemeClr val="dk1"/>
                </a:solidFill>
              </a:rPr>
              <a:t>1356€.</a:t>
            </a:r>
            <a:endParaRPr sz="1200" u="sng">
              <a:solidFill>
                <a:schemeClr val="accent5"/>
              </a:solidFill>
              <a:hlinkClick r:id="rId8"/>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b="1" lang="fi" sz="1200">
                <a:solidFill>
                  <a:schemeClr val="dk1"/>
                </a:solidFill>
              </a:rPr>
              <a:t>Kela</a:t>
            </a:r>
            <a:r>
              <a:rPr b="1" lang="fi" sz="1200">
                <a:solidFill>
                  <a:schemeClr val="dk1"/>
                </a:solidFill>
                <a:uFill>
                  <a:noFill/>
                </a:uFill>
                <a:hlinkClick r:id="rId9"/>
              </a:rPr>
              <a:t> </a:t>
            </a:r>
            <a:r>
              <a:rPr lang="fi" sz="1200" u="sng">
                <a:solidFill>
                  <a:schemeClr val="hlink"/>
                </a:solidFill>
                <a:hlinkClick r:id="rId10"/>
              </a:rPr>
              <a:t>https://www.kela.fi/peruspaivarahan-maara-ja-maksaminen</a:t>
            </a:r>
            <a:r>
              <a:rPr lang="fi" sz="1200" u="sng">
                <a:solidFill>
                  <a:schemeClr val="accent5"/>
                </a:solidFill>
                <a:hlinkClick r:id="rId11"/>
              </a:rPr>
              <a:t> </a:t>
            </a:r>
            <a:r>
              <a:rPr b="1" lang="fi" sz="1200">
                <a:solidFill>
                  <a:schemeClr val="dk1"/>
                </a:solidFill>
              </a:rPr>
              <a:t>04/2019</a:t>
            </a:r>
            <a:endParaRPr sz="1200" u="sng">
              <a:solidFill>
                <a:schemeClr val="accent5"/>
              </a:solidFill>
              <a:hlinkClick r:id="rId12"/>
            </a:endParaRPr>
          </a:p>
          <a:p>
            <a:pPr indent="0" lvl="0" marL="0" rtl="0" algn="l">
              <a:lnSpc>
                <a:spcPct val="115000"/>
              </a:lnSpc>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51668b54f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51668b54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HUOM! </a:t>
            </a:r>
            <a:r>
              <a:rPr lang="fi"/>
              <a:t>Ansiosidonnaista työttömyysturvaa kertyy vain palkasta maksetusta jäsenmaksusta.</a:t>
            </a:r>
            <a:endParaRPr/>
          </a:p>
          <a:p>
            <a:pPr indent="0" lvl="0" marL="0" rtl="0" algn="l">
              <a:spcBef>
                <a:spcPts val="0"/>
              </a:spcBef>
              <a:spcAft>
                <a:spcPts val="0"/>
              </a:spcAft>
              <a:buNone/>
            </a:pPr>
            <a:r>
              <a:t/>
            </a:r>
            <a:endParaRPr sz="1200">
              <a:solidFill>
                <a:srgbClr val="2B2B2B"/>
              </a:solidFill>
            </a:endParaRPr>
          </a:p>
          <a:p>
            <a:pPr indent="0" lvl="0" marL="0" rtl="0" algn="l">
              <a:spcBef>
                <a:spcPts val="0"/>
              </a:spcBef>
              <a:spcAft>
                <a:spcPts val="0"/>
              </a:spcAft>
              <a:buNone/>
            </a:pPr>
            <a:r>
              <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6b13e648f6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6b13e648f6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6b13e648f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6b13e648f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b13e648f6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b13e648f6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Miksi TAKU &amp; MAL täällä → mm. kampanjan takia</a:t>
            </a:r>
            <a:endParaRPr/>
          </a:p>
          <a:p>
            <a:pPr indent="-298450" lvl="0" marL="457200" rtl="0" algn="l">
              <a:spcBef>
                <a:spcPts val="0"/>
              </a:spcBef>
              <a:spcAft>
                <a:spcPts val="0"/>
              </a:spcAft>
              <a:buSzPts val="1100"/>
              <a:buChar char="●"/>
            </a:pPr>
            <a:r>
              <a:rPr lang="fi"/>
              <a:t>tänä syksynä 2019 kampanjan pilotointi, toistuu vuosittain lukuvuoden alussa</a:t>
            </a:r>
            <a:endParaRPr/>
          </a:p>
          <a:p>
            <a:pPr indent="-298450" lvl="0" marL="457200" rtl="0" algn="l">
              <a:spcBef>
                <a:spcPts val="0"/>
              </a:spcBef>
              <a:spcAft>
                <a:spcPts val="0"/>
              </a:spcAft>
              <a:buSzPts val="1100"/>
              <a:buChar char="●"/>
            </a:pPr>
            <a:r>
              <a:rPr lang="fi"/>
              <a:t>toistetaan kunnes kampanjalle ei ole enää tarvetta</a:t>
            </a:r>
            <a:endParaRPr/>
          </a:p>
          <a:p>
            <a:pPr indent="-298450" lvl="0" marL="457200" rtl="0" algn="l">
              <a:spcBef>
                <a:spcPts val="0"/>
              </a:spcBef>
              <a:spcAft>
                <a:spcPts val="0"/>
              </a:spcAft>
              <a:buSzPts val="1100"/>
              <a:buChar char="●"/>
            </a:pPr>
            <a:r>
              <a:rPr lang="fi"/>
              <a:t>erityisesti humanistiopiskelijoiden omanarvontunnon vahvistus heti opintojen alusta</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"Aivan kuten muutkin tieteet, humanistiset tieteet opettavat kyseenalaistamaan, etsimään syitä ja seurauksia, ymmärtämään maailmaa ympärillämme ja erityisesti ihmisen toimintaa siinä. Kriittisyys ja halu päästä pinnan alle, ilmiöiden syihin ja ihmisten motiiveihin, tekevät humanismista näppärän työkalun modernin maailman ymmärtämiseen."⁠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b13e648f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b13e648f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Käy läpi rivakasti → 1 min / kalvo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b13e648f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b13e648f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Jäsenenä olet osa kolmea organisaatiota, jotka kaikki tekevät edunvalvontaa tahoillaan</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MAL n. </a:t>
            </a:r>
            <a:r>
              <a:rPr lang="fi">
                <a:solidFill>
                  <a:schemeClr val="dk1"/>
                </a:solidFill>
              </a:rPr>
              <a:t>1600 jäsentä, n. 200 opiskelijajäsentä</a:t>
            </a:r>
            <a:endParaRPr/>
          </a:p>
          <a:p>
            <a:pPr indent="0" lvl="0" marL="0" rtl="0" algn="l">
              <a:spcBef>
                <a:spcPts val="0"/>
              </a:spcBef>
              <a:spcAft>
                <a:spcPts val="0"/>
              </a:spcAft>
              <a:buNone/>
            </a:pPr>
            <a:r>
              <a:rPr lang="fi"/>
              <a:t>TAKU n. 3500 jäsentä, n. 700 opiskelijajäsentä → AEn toiseksi suurin</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Akavan Erityisaloilta jäsen saa: </a:t>
            </a:r>
            <a:endParaRPr/>
          </a:p>
          <a:p>
            <a:pPr indent="-298450" lvl="0" marL="457200" rtl="0" algn="l">
              <a:spcBef>
                <a:spcPts val="0"/>
              </a:spcBef>
              <a:spcAft>
                <a:spcPts val="0"/>
              </a:spcAft>
              <a:buSzPts val="1100"/>
              <a:buChar char="●"/>
            </a:pPr>
            <a:r>
              <a:rPr lang="fi"/>
              <a:t>lakipalvelut ja työsuhdeneuvonta (työelämän pelisäännöt: sopimukset, irtisanomistilanteet, loma, työaika) erimielisyysksissä ammattijärjestö auttaa</a:t>
            </a:r>
            <a:endParaRPr/>
          </a:p>
          <a:p>
            <a:pPr indent="-298450" lvl="0" marL="457200" rtl="0" algn="l">
              <a:spcBef>
                <a:spcPts val="0"/>
              </a:spcBef>
              <a:spcAft>
                <a:spcPts val="0"/>
              </a:spcAft>
              <a:buSzPts val="1100"/>
              <a:buChar char="●"/>
            </a:pPr>
            <a:r>
              <a:rPr lang="fi"/>
              <a:t>urapalvelut ja ohjauksen</a:t>
            </a:r>
            <a:endParaRPr/>
          </a:p>
          <a:p>
            <a:pPr indent="-298450" lvl="0" marL="457200" rtl="0" algn="l">
              <a:spcBef>
                <a:spcPts val="0"/>
              </a:spcBef>
              <a:spcAft>
                <a:spcPts val="0"/>
              </a:spcAft>
              <a:buSzPts val="1100"/>
              <a:buChar char="●"/>
            </a:pPr>
            <a:r>
              <a:rPr lang="fi"/>
              <a:t>työelämään liittyvää yleistä koulutusta</a:t>
            </a:r>
            <a:endParaRPr/>
          </a:p>
          <a:p>
            <a:pPr indent="-298450" lvl="0" marL="457200" rtl="0" algn="l">
              <a:spcBef>
                <a:spcPts val="0"/>
              </a:spcBef>
              <a:spcAft>
                <a:spcPts val="0"/>
              </a:spcAft>
              <a:buSzPts val="1100"/>
              <a:buChar char="●"/>
            </a:pPr>
            <a:r>
              <a:rPr lang="fi"/>
              <a:t>jäsenmaksuun ym. jäsenen tietoihin rekisteriin liittyvät palvelut</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MAL ja TAKU tarjoaa mm.:</a:t>
            </a:r>
            <a:endParaRPr/>
          </a:p>
          <a:p>
            <a:pPr indent="-298450" lvl="0" marL="457200" rtl="0" algn="l">
              <a:spcBef>
                <a:spcPts val="0"/>
              </a:spcBef>
              <a:spcAft>
                <a:spcPts val="0"/>
              </a:spcAft>
              <a:buSzPts val="1100"/>
              <a:buChar char="●"/>
            </a:pPr>
            <a:r>
              <a:rPr lang="fi"/>
              <a:t>alakohtainen viestintä</a:t>
            </a:r>
            <a:endParaRPr/>
          </a:p>
          <a:p>
            <a:pPr indent="-298450" lvl="0" marL="457200" rtl="0" algn="l">
              <a:spcBef>
                <a:spcPts val="0"/>
              </a:spcBef>
              <a:spcAft>
                <a:spcPts val="0"/>
              </a:spcAft>
              <a:buSzPts val="1100"/>
              <a:buChar char="●"/>
            </a:pPr>
            <a:r>
              <a:rPr lang="fi"/>
              <a:t>alakohtaisen verkoston</a:t>
            </a:r>
            <a:endParaRPr/>
          </a:p>
          <a:p>
            <a:pPr indent="-298450" lvl="0" marL="457200" rtl="0" algn="l">
              <a:spcBef>
                <a:spcPts val="0"/>
              </a:spcBef>
              <a:spcAft>
                <a:spcPts val="0"/>
              </a:spcAft>
              <a:buSzPts val="1100"/>
              <a:buChar char="●"/>
            </a:pPr>
            <a:r>
              <a:rPr lang="fi"/>
              <a:t>alakohtaisen neuvonta</a:t>
            </a:r>
            <a:endParaRPr/>
          </a:p>
          <a:p>
            <a:pPr indent="-298450" lvl="0" marL="457200" rtl="0" algn="l">
              <a:spcBef>
                <a:spcPts val="0"/>
              </a:spcBef>
              <a:spcAft>
                <a:spcPts val="0"/>
              </a:spcAft>
              <a:buSzPts val="1100"/>
              <a:buChar char="●"/>
            </a:pPr>
            <a:r>
              <a:rPr lang="fi"/>
              <a:t>alakohtaiset koulutukset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i">
                <a:solidFill>
                  <a:schemeClr val="dk1"/>
                </a:solidFill>
              </a:rPr>
              <a:t>Akava: </a:t>
            </a:r>
            <a:endParaRPr>
              <a:solidFill>
                <a:schemeClr val="dk1"/>
              </a:solidFill>
            </a:endParaRPr>
          </a:p>
          <a:p>
            <a:pPr indent="0" lvl="0" marL="0" rtl="0" algn="l">
              <a:spcBef>
                <a:spcPts val="0"/>
              </a:spcBef>
              <a:spcAft>
                <a:spcPts val="0"/>
              </a:spcAft>
              <a:buNone/>
            </a:pPr>
            <a:r>
              <a:rPr lang="fi">
                <a:solidFill>
                  <a:schemeClr val="dk1"/>
                </a:solidFill>
              </a:rPr>
              <a:t>Yhteiskunnallinen vaikuttaminen isommalla skaalalla, esim. perhevapaauudistus</a:t>
            </a:r>
            <a:endParaRPr>
              <a:solidFill>
                <a:schemeClr val="dk1"/>
              </a:solidFill>
            </a:endParaRPr>
          </a:p>
          <a:p>
            <a:pPr indent="0" lvl="0" marL="0" rtl="0" algn="l">
              <a:spcBef>
                <a:spcPts val="0"/>
              </a:spcBef>
              <a:spcAft>
                <a:spcPts val="0"/>
              </a:spcAft>
              <a:buNone/>
            </a:pPr>
            <a:r>
              <a:rPr lang="fi">
                <a:solidFill>
                  <a:schemeClr val="dk1"/>
                </a:solidFill>
              </a:rPr>
              <a:t>member + (vaihtuvat edut, esim. lomamökkejä)</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i">
                <a:solidFill>
                  <a:schemeClr val="dk1"/>
                </a:solidFill>
              </a:rPr>
              <a:t>ERKO:</a:t>
            </a:r>
            <a:endParaRPr>
              <a:solidFill>
                <a:schemeClr val="dk1"/>
              </a:solidFill>
            </a:endParaRPr>
          </a:p>
          <a:p>
            <a:pPr indent="0" lvl="0" marL="0" rtl="0" algn="l">
              <a:spcBef>
                <a:spcPts val="0"/>
              </a:spcBef>
              <a:spcAft>
                <a:spcPts val="0"/>
              </a:spcAft>
              <a:buClr>
                <a:schemeClr val="dk1"/>
              </a:buClr>
              <a:buSzPts val="1100"/>
              <a:buFont typeface="Arial"/>
              <a:buNone/>
            </a:pPr>
            <a:r>
              <a:rPr lang="fi">
                <a:solidFill>
                  <a:schemeClr val="dk1"/>
                </a:solidFill>
              </a:rPr>
              <a:t>työttömyysturva eli ansiosidonnainen päiväraha</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b13e648f6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b13e648f6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b13e648f6_0_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6b13e648f6_0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i"/>
              <a:t>Työllistävät sektorit </a:t>
            </a:r>
            <a:endParaRPr/>
          </a:p>
          <a:p>
            <a:pPr indent="0" lvl="0" marL="0" rtl="0" algn="l">
              <a:spcBef>
                <a:spcPts val="0"/>
              </a:spcBef>
              <a:spcAft>
                <a:spcPts val="0"/>
              </a:spcAft>
              <a:buClr>
                <a:schemeClr val="dk1"/>
              </a:buClr>
              <a:buSzPts val="1100"/>
              <a:buFont typeface="Arial"/>
              <a:buNone/>
            </a:pPr>
            <a:r>
              <a:rPr lang="fi"/>
              <a:t>Yksityinen: Yritykset, järjestöt, säätiöt, yhdistykset</a:t>
            </a:r>
            <a:endParaRPr/>
          </a:p>
          <a:p>
            <a:pPr indent="0" lvl="0" marL="0" rtl="0" algn="l">
              <a:spcBef>
                <a:spcPts val="0"/>
              </a:spcBef>
              <a:spcAft>
                <a:spcPts val="0"/>
              </a:spcAft>
              <a:buClr>
                <a:schemeClr val="dk1"/>
              </a:buClr>
              <a:buSzPts val="1100"/>
              <a:buFont typeface="Arial"/>
              <a:buNone/>
            </a:pPr>
            <a:r>
              <a:rPr lang="fi"/>
              <a:t>Julkinen sektori: Kunta, valtio ja yliopisto</a:t>
            </a:r>
            <a:endParaRPr sz="1200">
              <a:solidFill>
                <a:srgbClr val="18133E"/>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i"/>
              <a:t>Monialainen yhteisö:</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Sisällöntuottajat/ Taiteen ydin → </a:t>
            </a:r>
            <a:r>
              <a:rPr lang="fi">
                <a:solidFill>
                  <a:schemeClr val="dk1"/>
                </a:solidFill>
              </a:rPr>
              <a:t>ks. kuvio alla piilossa</a:t>
            </a:r>
            <a:endParaRPr/>
          </a:p>
          <a:p>
            <a:pPr indent="0" lvl="0" marL="0" rtl="0" algn="l">
              <a:spcBef>
                <a:spcPts val="0"/>
              </a:spcBef>
              <a:spcAft>
                <a:spcPts val="0"/>
              </a:spcAft>
              <a:buNone/>
            </a:pPr>
            <a:r>
              <a:rPr lang="fi"/>
              <a:t>Välittäjät / Mahdollistajat</a:t>
            </a:r>
            <a:endParaRPr/>
          </a:p>
          <a:p>
            <a:pPr indent="0" lvl="0" marL="0" rtl="0" algn="l">
              <a:spcBef>
                <a:spcPts val="0"/>
              </a:spcBef>
              <a:spcAft>
                <a:spcPts val="0"/>
              </a:spcAft>
              <a:buNone/>
            </a:pPr>
            <a:r>
              <a:rPr lang="fi"/>
              <a:t>Julkishallinto / Tutkimustyö</a:t>
            </a:r>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fi">
                <a:solidFill>
                  <a:schemeClr val="dk1"/>
                </a:solidFill>
              </a:rPr>
              <a:t>TAKUn jäsenistä FM-tutkinnon suorittaneet on suurin ryhmä</a:t>
            </a:r>
            <a:endParaRPr>
              <a:solidFill>
                <a:schemeClr val="dk1"/>
              </a:solidFill>
            </a:endParaRPr>
          </a:p>
          <a:p>
            <a:pPr indent="-298450" lvl="0" marL="457200" rtl="0" algn="l">
              <a:spcBef>
                <a:spcPts val="0"/>
              </a:spcBef>
              <a:spcAft>
                <a:spcPts val="0"/>
              </a:spcAft>
              <a:buClr>
                <a:schemeClr val="dk1"/>
              </a:buClr>
              <a:buSzPts val="1100"/>
              <a:buChar char="●"/>
            </a:pPr>
            <a:r>
              <a:rPr lang="fi">
                <a:solidFill>
                  <a:schemeClr val="dk1"/>
                </a:solidFill>
              </a:rPr>
              <a:t>Yksittäisenä tittelinä TAKUn jäsenistössä on eiten kulttuurituottajia tai tuottajia, yht. yli 300</a:t>
            </a:r>
            <a:endParaRPr>
              <a:solidFill>
                <a:schemeClr val="dk1"/>
              </a:solidFill>
            </a:endParaRPr>
          </a:p>
          <a:p>
            <a:pPr indent="-298450" lvl="0" marL="457200" rtl="0" algn="l">
              <a:spcBef>
                <a:spcPts val="0"/>
              </a:spcBef>
              <a:spcAft>
                <a:spcPts val="0"/>
              </a:spcAft>
              <a:buClr>
                <a:schemeClr val="dk1"/>
              </a:buClr>
              <a:buSzPts val="1100"/>
              <a:buChar char="●"/>
            </a:pPr>
            <a:r>
              <a:rPr lang="fi">
                <a:solidFill>
                  <a:schemeClr val="dk1"/>
                </a:solidFill>
              </a:rPr>
              <a:t>750 erilaista titteliä, tässä suuntaa</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b13e648f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b13e648f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10 min</a:t>
            </a:r>
            <a:endParaRPr/>
          </a:p>
          <a:p>
            <a:pPr indent="0" lvl="0" marL="0" rtl="0" algn="l">
              <a:spcBef>
                <a:spcPts val="0"/>
              </a:spcBef>
              <a:spcAft>
                <a:spcPts val="0"/>
              </a:spcAft>
              <a:buNone/>
            </a:pPr>
            <a:r>
              <a:rPr lang="fi"/>
              <a:t> miten palkkaus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644574db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644574db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i" sz="1200">
                <a:solidFill>
                  <a:schemeClr val="dk1"/>
                </a:solidFill>
              </a:rPr>
              <a:t>Puhuttaessa toimeksiannosta on erityisen tärkeää erottaa onko kysymyksessä määräaikaisesta työsuhteesta vai yrittäjänä tehdystä toimeksiantosopimuksesta.</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i" sz="1200">
                <a:solidFill>
                  <a:schemeClr val="dk1"/>
                </a:solidFill>
              </a:rPr>
              <a:t>TOIMEKSIANTOSOPPIMUKSELLA TEHDYSTÄ TYÖSTÄ PUUTTUU NS. TYÖN JOHTO/VALVONTA, JOKA ON YKSI TYÖSUHTEEN MERKEISTÄ</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Jos kysymys ei ole työsuhteesta, jää jäljelle kaksi vaihtoehtoa: toimiminen yrittäjänä tai työkorvauksen maksaminen.</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•Työsuhteen merkit määrittelevät sen, millainen sopimus tehdään</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•Työsuhde = mukana on johto/työtä valvoo joku/on määrätyt työajat jne.</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•Freelancer joka EI ole työsuhteessa, saa TYÖKORVAUSTA (paitsi huomioitavaa, jos tuotteista alv (arvolisävero velvollisuus) ja YEL (yrittäjän eläkevakuutus) -raja ylittyy, on perustettava yritys)</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•Yritys on yleensä arvonlisäverovelvollinen, jos se myy tavaroita tai palveluita yli 10 000 eurolla tilikaudessa (12 kk). Tällainen yritys on </a:t>
            </a:r>
            <a:r>
              <a:rPr b="1" lang="fi" sz="1200">
                <a:solidFill>
                  <a:schemeClr val="dk1"/>
                </a:solidFill>
              </a:rPr>
              <a:t>ilmoitettava</a:t>
            </a:r>
            <a:r>
              <a:rPr lang="fi" sz="1200">
                <a:solidFill>
                  <a:schemeClr val="dk1"/>
                </a:solidFill>
              </a:rPr>
              <a:t> arvonlisäverovelvollisten rekisteriin.</a:t>
            </a:r>
            <a:endParaRPr sz="1200">
              <a:solidFill>
                <a:schemeClr val="dk1"/>
              </a:solidFill>
            </a:endParaRPr>
          </a:p>
          <a:p>
            <a:pPr indent="0" lvl="0" marL="0" rtl="0" algn="l">
              <a:lnSpc>
                <a:spcPct val="115000"/>
              </a:lnSpc>
              <a:spcBef>
                <a:spcPts val="0"/>
              </a:spcBef>
              <a:spcAft>
                <a:spcPts val="0"/>
              </a:spcAft>
              <a:buNone/>
            </a:pPr>
            <a:r>
              <a:rPr lang="fi" sz="1200">
                <a:solidFill>
                  <a:schemeClr val="dk1"/>
                </a:solidFill>
              </a:rPr>
              <a:t>(</a:t>
            </a:r>
            <a:r>
              <a:rPr lang="fi" sz="1200" u="sng">
                <a:solidFill>
                  <a:schemeClr val="hlink"/>
                </a:solidFill>
                <a:hlinkClick r:id="rId2"/>
              </a:rPr>
              <a:t>https://www.vero.fi/yritykset-ja-yhteisot/tietoa-yritysverotuksesta/arvonlisaverotus/rekisterointi/</a:t>
            </a:r>
            <a:r>
              <a:rPr lang="fi" sz="1200">
                <a:solidFill>
                  <a:schemeClr val="dk1"/>
                </a:solidFill>
              </a:rPr>
              <a:t> 03/2019)</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10750" y="287250"/>
            <a:ext cx="8122500" cy="4569000"/>
          </a:xfrm>
          <a:prstGeom prst="rect">
            <a:avLst/>
          </a:prstGeom>
          <a:solidFill>
            <a:srgbClr val="FFFFFF">
              <a:alpha val="903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27275" y="744575"/>
            <a:ext cx="81033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527275" y="2834125"/>
            <a:ext cx="81033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Google Shape;52;p11"/>
          <p:cNvSpPr/>
          <p:nvPr/>
        </p:nvSpPr>
        <p:spPr>
          <a:xfrm>
            <a:off x="510750" y="287250"/>
            <a:ext cx="8122500" cy="45690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type="title"/>
          </p:nvPr>
        </p:nvSpPr>
        <p:spPr>
          <a:xfrm>
            <a:off x="6165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4" name="Google Shape;54;p11"/>
          <p:cNvSpPr txBox="1"/>
          <p:nvPr>
            <p:ph idx="1" type="body"/>
          </p:nvPr>
        </p:nvSpPr>
        <p:spPr>
          <a:xfrm>
            <a:off x="6165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6" name="Shape 56"/>
        <p:cNvGrpSpPr/>
        <p:nvPr/>
      </p:nvGrpSpPr>
      <p:grpSpPr>
        <a:xfrm>
          <a:off x="0" y="0"/>
          <a:ext cx="0" cy="0"/>
          <a:chOff x="0" y="0"/>
          <a:chExt cx="0" cy="0"/>
        </a:xfrm>
      </p:grpSpPr>
      <p:sp>
        <p:nvSpPr>
          <p:cNvPr id="57" name="Google Shape;57;p12"/>
          <p:cNvSpPr/>
          <p:nvPr/>
        </p:nvSpPr>
        <p:spPr>
          <a:xfrm>
            <a:off x="510750" y="287250"/>
            <a:ext cx="8122500" cy="4569000"/>
          </a:xfrm>
          <a:prstGeom prst="rect">
            <a:avLst/>
          </a:prstGeom>
          <a:solidFill>
            <a:srgbClr val="FFFFFF">
              <a:alpha val="903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13"/>
          <p:cNvSpPr/>
          <p:nvPr/>
        </p:nvSpPr>
        <p:spPr>
          <a:xfrm>
            <a:off x="510750" y="287250"/>
            <a:ext cx="8122500" cy="45690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572000" y="-125"/>
            <a:ext cx="4572000" cy="5143500"/>
          </a:xfrm>
          <a:prstGeom prst="rect">
            <a:avLst/>
          </a:prstGeom>
          <a:solidFill>
            <a:srgbClr val="00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ph type="title"/>
          </p:nvPr>
        </p:nvSpPr>
        <p:spPr>
          <a:xfrm>
            <a:off x="624400" y="1233175"/>
            <a:ext cx="36864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4" name="Google Shape;64;p13"/>
          <p:cNvSpPr txBox="1"/>
          <p:nvPr>
            <p:ph idx="1" type="subTitle"/>
          </p:nvPr>
        </p:nvSpPr>
        <p:spPr>
          <a:xfrm>
            <a:off x="624300" y="2803075"/>
            <a:ext cx="36864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5" name="Google Shape;65;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66" name="Google Shape;6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sion otsikko ja kuvaus 1">
  <p:cSld name="SECTION_TITLE_AND_DESCRIPTION_1">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b="0" l="11793" r="0" t="9673"/>
          <a:stretch/>
        </p:blipFill>
        <p:spPr>
          <a:xfrm>
            <a:off x="0" y="0"/>
            <a:ext cx="7952099" cy="5143499"/>
          </a:xfrm>
          <a:prstGeom prst="rect">
            <a:avLst/>
          </a:prstGeom>
          <a:noFill/>
          <a:ln>
            <a:noFill/>
          </a:ln>
        </p:spPr>
      </p:pic>
      <p:sp>
        <p:nvSpPr>
          <p:cNvPr id="69" name="Google Shape;69;p14"/>
          <p:cNvSpPr/>
          <p:nvPr/>
        </p:nvSpPr>
        <p:spPr>
          <a:xfrm>
            <a:off x="3825000" y="-9575"/>
            <a:ext cx="5318700" cy="5219100"/>
          </a:xfrm>
          <a:prstGeom prst="rect">
            <a:avLst/>
          </a:prstGeom>
          <a:solidFill>
            <a:srgbClr val="201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1" name="Google Shape;71;p14"/>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100"/>
              <a:buNone/>
              <a:defRPr sz="2100">
                <a:solidFill>
                  <a:srgbClr val="FFFFF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3" name="Shape 73"/>
        <p:cNvGrpSpPr/>
        <p:nvPr/>
      </p:nvGrpSpPr>
      <p:grpSpPr>
        <a:xfrm>
          <a:off x="0" y="0"/>
          <a:ext cx="0" cy="0"/>
          <a:chOff x="0" y="0"/>
          <a:chExt cx="0" cy="0"/>
        </a:xfrm>
      </p:grpSpPr>
      <p:sp>
        <p:nvSpPr>
          <p:cNvPr id="74" name="Google Shape;74;p15"/>
          <p:cNvSpPr/>
          <p:nvPr/>
        </p:nvSpPr>
        <p:spPr>
          <a:xfrm>
            <a:off x="510750" y="287250"/>
            <a:ext cx="8122500" cy="4569000"/>
          </a:xfrm>
          <a:prstGeom prst="rect">
            <a:avLst/>
          </a:prstGeom>
          <a:solidFill>
            <a:srgbClr val="FFFFFF">
              <a:alpha val="903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76" name="Google Shape;7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77" name="Shape 77"/>
        <p:cNvGrpSpPr/>
        <p:nvPr/>
      </p:nvGrpSpPr>
      <p:grpSpPr>
        <a:xfrm>
          <a:off x="0" y="0"/>
          <a:ext cx="0" cy="0"/>
          <a:chOff x="0" y="0"/>
          <a:chExt cx="0" cy="0"/>
        </a:xfrm>
      </p:grpSpPr>
      <p:sp>
        <p:nvSpPr>
          <p:cNvPr id="78" name="Google Shape;78;p1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9" name="Google Shape;79;p1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1" name="Shape 81"/>
        <p:cNvGrpSpPr/>
        <p:nvPr/>
      </p:nvGrpSpPr>
      <p:grpSpPr>
        <a:xfrm>
          <a:off x="0" y="0"/>
          <a:ext cx="0" cy="0"/>
          <a:chOff x="0" y="0"/>
          <a:chExt cx="0" cy="0"/>
        </a:xfrm>
      </p:grpSpPr>
      <p:sp>
        <p:nvSpPr>
          <p:cNvPr id="82" name="Google Shape;8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ma ulkoasu 2">
  <p:cSld name="CUSTOM_1">
    <p:spTree>
      <p:nvGrpSpPr>
        <p:cNvPr id="83" name="Shape 83"/>
        <p:cNvGrpSpPr/>
        <p:nvPr/>
      </p:nvGrpSpPr>
      <p:grpSpPr>
        <a:xfrm>
          <a:off x="0" y="0"/>
          <a:ext cx="0" cy="0"/>
          <a:chOff x="0" y="0"/>
          <a:chExt cx="0" cy="0"/>
        </a:xfrm>
      </p:grpSpPr>
      <p:sp>
        <p:nvSpPr>
          <p:cNvPr id="84" name="Google Shape;84;p18"/>
          <p:cNvSpPr txBox="1"/>
          <p:nvPr>
            <p:ph type="title"/>
          </p:nvPr>
        </p:nvSpPr>
        <p:spPr>
          <a:xfrm>
            <a:off x="510750" y="445025"/>
            <a:ext cx="81225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ma ulkoasu 2 1">
  <p:cSld name="CUSTOM_1_1">
    <p:spTree>
      <p:nvGrpSpPr>
        <p:cNvPr id="85" name="Shape 85"/>
        <p:cNvGrpSpPr/>
        <p:nvPr/>
      </p:nvGrpSpPr>
      <p:grpSpPr>
        <a:xfrm>
          <a:off x="0" y="0"/>
          <a:ext cx="0" cy="0"/>
          <a:chOff x="0" y="0"/>
          <a:chExt cx="0" cy="0"/>
        </a:xfrm>
      </p:grpSpPr>
      <p:sp>
        <p:nvSpPr>
          <p:cNvPr id="86" name="Google Shape;86;p19"/>
          <p:cNvSpPr txBox="1"/>
          <p:nvPr>
            <p:ph type="title"/>
          </p:nvPr>
        </p:nvSpPr>
        <p:spPr>
          <a:xfrm>
            <a:off x="510750" y="445025"/>
            <a:ext cx="81225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87" name="Google Shape;87;p19"/>
          <p:cNvPicPr preferRelativeResize="0"/>
          <p:nvPr/>
        </p:nvPicPr>
        <p:blipFill>
          <a:blip r:embed="rId2">
            <a:alphaModFix/>
          </a:blip>
          <a:stretch>
            <a:fillRect/>
          </a:stretch>
        </p:blipFill>
        <p:spPr>
          <a:xfrm>
            <a:off x="-118525" y="-98325"/>
            <a:ext cx="9318800" cy="52418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635573"/>
        </a:solidFill>
      </p:bgPr>
    </p:bg>
    <p:spTree>
      <p:nvGrpSpPr>
        <p:cNvPr id="92" name="Shape 92"/>
        <p:cNvGrpSpPr/>
        <p:nvPr/>
      </p:nvGrpSpPr>
      <p:grpSpPr>
        <a:xfrm>
          <a:off x="0" y="0"/>
          <a:ext cx="0" cy="0"/>
          <a:chOff x="0" y="0"/>
          <a:chExt cx="0" cy="0"/>
        </a:xfrm>
      </p:grpSpPr>
      <p:sp>
        <p:nvSpPr>
          <p:cNvPr id="93" name="Google Shape;93;p21"/>
          <p:cNvSpPr txBox="1"/>
          <p:nvPr>
            <p:ph type="ctrTitle"/>
          </p:nvPr>
        </p:nvSpPr>
        <p:spPr>
          <a:xfrm>
            <a:off x="311708" y="1125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78774"/>
              </a:buClr>
              <a:buSzPts val="5200"/>
              <a:buNone/>
              <a:defRPr sz="5200">
                <a:solidFill>
                  <a:srgbClr val="F78774"/>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 name="Google Shape;94;p21"/>
          <p:cNvSpPr txBox="1"/>
          <p:nvPr>
            <p:ph idx="1" type="subTitle"/>
          </p:nvPr>
        </p:nvSpPr>
        <p:spPr>
          <a:xfrm>
            <a:off x="311700" y="3215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Clr>
                <a:srgbClr val="FFFFFF"/>
              </a:buClr>
              <a:buSzPts val="2800"/>
              <a:buNone/>
              <a:defRPr sz="2800">
                <a:solidFill>
                  <a:srgbClr val="FFFFFF"/>
                </a:solidFill>
              </a:defRPr>
            </a:lvl1pPr>
            <a:lvl2pPr lvl="1" rtl="0" algn="ctr">
              <a:lnSpc>
                <a:spcPct val="100000"/>
              </a:lnSpc>
              <a:spcBef>
                <a:spcPts val="1000"/>
              </a:spcBef>
              <a:spcAft>
                <a:spcPts val="0"/>
              </a:spcAft>
              <a:buSzPts val="2800"/>
              <a:buNone/>
              <a:defRPr sz="2800"/>
            </a:lvl2pPr>
            <a:lvl3pPr lvl="2" rtl="0" algn="ctr">
              <a:lnSpc>
                <a:spcPct val="100000"/>
              </a:lnSpc>
              <a:spcBef>
                <a:spcPts val="1000"/>
              </a:spcBef>
              <a:spcAft>
                <a:spcPts val="0"/>
              </a:spcAft>
              <a:buSzPts val="2800"/>
              <a:buNone/>
              <a:defRPr sz="2800"/>
            </a:lvl3pPr>
            <a:lvl4pPr lvl="3" rtl="0" algn="ctr">
              <a:lnSpc>
                <a:spcPct val="100000"/>
              </a:lnSpc>
              <a:spcBef>
                <a:spcPts val="1000"/>
              </a:spcBef>
              <a:spcAft>
                <a:spcPts val="0"/>
              </a:spcAft>
              <a:buSzPts val="2800"/>
              <a:buNone/>
              <a:defRPr sz="2800"/>
            </a:lvl4pPr>
            <a:lvl5pPr lvl="4" rtl="0" algn="ctr">
              <a:lnSpc>
                <a:spcPct val="100000"/>
              </a:lnSpc>
              <a:spcBef>
                <a:spcPts val="1000"/>
              </a:spcBef>
              <a:spcAft>
                <a:spcPts val="0"/>
              </a:spcAft>
              <a:buSzPts val="2800"/>
              <a:buNone/>
              <a:defRPr sz="2800"/>
            </a:lvl5pPr>
            <a:lvl6pPr lvl="5" rtl="0" algn="ctr">
              <a:lnSpc>
                <a:spcPct val="100000"/>
              </a:lnSpc>
              <a:spcBef>
                <a:spcPts val="1000"/>
              </a:spcBef>
              <a:spcAft>
                <a:spcPts val="0"/>
              </a:spcAft>
              <a:buSzPts val="2800"/>
              <a:buNone/>
              <a:defRPr sz="2800"/>
            </a:lvl6pPr>
            <a:lvl7pPr lvl="6" rtl="0" algn="ctr">
              <a:lnSpc>
                <a:spcPct val="100000"/>
              </a:lnSpc>
              <a:spcBef>
                <a:spcPts val="1000"/>
              </a:spcBef>
              <a:spcAft>
                <a:spcPts val="0"/>
              </a:spcAft>
              <a:buSzPts val="2800"/>
              <a:buNone/>
              <a:defRPr sz="2800"/>
            </a:lvl7pPr>
            <a:lvl8pPr lvl="7" rtl="0" algn="ctr">
              <a:lnSpc>
                <a:spcPct val="100000"/>
              </a:lnSpc>
              <a:spcBef>
                <a:spcPts val="1000"/>
              </a:spcBef>
              <a:spcAft>
                <a:spcPts val="0"/>
              </a:spcAft>
              <a:buSzPts val="2800"/>
              <a:buNone/>
              <a:defRPr sz="2800"/>
            </a:lvl8pPr>
            <a:lvl9pPr lvl="8" rtl="0" algn="ctr">
              <a:lnSpc>
                <a:spcPct val="100000"/>
              </a:lnSpc>
              <a:spcBef>
                <a:spcPts val="1000"/>
              </a:spcBef>
              <a:spcAft>
                <a:spcPts val="0"/>
              </a:spcAft>
              <a:buSzPts val="2800"/>
              <a:buNone/>
              <a:defRPr sz="2800"/>
            </a:lvl9pPr>
          </a:lstStyle>
          <a:p/>
        </p:txBody>
      </p:sp>
      <p:sp>
        <p:nvSpPr>
          <p:cNvPr id="95" name="Google Shape;9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96" name="Google Shape;96;p21"/>
          <p:cNvPicPr preferRelativeResize="0"/>
          <p:nvPr/>
        </p:nvPicPr>
        <p:blipFill>
          <a:blip r:embed="rId2">
            <a:alphaModFix/>
          </a:blip>
          <a:stretch>
            <a:fillRect/>
          </a:stretch>
        </p:blipFill>
        <p:spPr>
          <a:xfrm>
            <a:off x="7568825" y="0"/>
            <a:ext cx="1575175" cy="157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510750" y="287250"/>
            <a:ext cx="8122500" cy="45690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527275" y="2150850"/>
            <a:ext cx="81033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635573"/>
        </a:solidFill>
      </p:bgPr>
    </p:bg>
    <p:spTree>
      <p:nvGrpSpPr>
        <p:cNvPr id="97" name="Shape 97"/>
        <p:cNvGrpSpPr/>
        <p:nvPr/>
      </p:nvGrpSpPr>
      <p:grpSpPr>
        <a:xfrm>
          <a:off x="0" y="0"/>
          <a:ext cx="0" cy="0"/>
          <a:chOff x="0" y="0"/>
          <a:chExt cx="0" cy="0"/>
        </a:xfrm>
      </p:grpSpPr>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99" name="Google Shape;99;p22"/>
          <p:cNvPicPr preferRelativeResize="0"/>
          <p:nvPr/>
        </p:nvPicPr>
        <p:blipFill>
          <a:blip r:embed="rId2">
            <a:alphaModFix/>
          </a:blip>
          <a:stretch>
            <a:fillRect/>
          </a:stretch>
        </p:blipFill>
        <p:spPr>
          <a:xfrm>
            <a:off x="0" y="0"/>
            <a:ext cx="9143998" cy="5167475"/>
          </a:xfrm>
          <a:prstGeom prst="rect">
            <a:avLst/>
          </a:prstGeom>
          <a:noFill/>
          <a:ln>
            <a:noFill/>
          </a:ln>
        </p:spPr>
      </p:pic>
      <p:sp>
        <p:nvSpPr>
          <p:cNvPr id="100" name="Google Shape;100;p22"/>
          <p:cNvSpPr txBox="1"/>
          <p:nvPr>
            <p:ph idx="1" type="subTitle"/>
          </p:nvPr>
        </p:nvSpPr>
        <p:spPr>
          <a:xfrm>
            <a:off x="311700" y="42642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Clr>
                <a:srgbClr val="FFFFFF"/>
              </a:buClr>
              <a:buSzPts val="2800"/>
              <a:buNone/>
              <a:defRPr sz="2800">
                <a:solidFill>
                  <a:srgbClr val="FFFFFF"/>
                </a:solidFill>
              </a:defRPr>
            </a:lvl1pPr>
            <a:lvl2pPr lvl="1" rtl="0" algn="ctr">
              <a:lnSpc>
                <a:spcPct val="100000"/>
              </a:lnSpc>
              <a:spcBef>
                <a:spcPts val="1000"/>
              </a:spcBef>
              <a:spcAft>
                <a:spcPts val="0"/>
              </a:spcAft>
              <a:buSzPts val="2800"/>
              <a:buNone/>
              <a:defRPr sz="2800"/>
            </a:lvl2pPr>
            <a:lvl3pPr lvl="2" rtl="0" algn="ctr">
              <a:lnSpc>
                <a:spcPct val="100000"/>
              </a:lnSpc>
              <a:spcBef>
                <a:spcPts val="1000"/>
              </a:spcBef>
              <a:spcAft>
                <a:spcPts val="0"/>
              </a:spcAft>
              <a:buSzPts val="2800"/>
              <a:buNone/>
              <a:defRPr sz="2800"/>
            </a:lvl3pPr>
            <a:lvl4pPr lvl="3" rtl="0" algn="ctr">
              <a:lnSpc>
                <a:spcPct val="100000"/>
              </a:lnSpc>
              <a:spcBef>
                <a:spcPts val="1000"/>
              </a:spcBef>
              <a:spcAft>
                <a:spcPts val="0"/>
              </a:spcAft>
              <a:buSzPts val="2800"/>
              <a:buNone/>
              <a:defRPr sz="2800"/>
            </a:lvl4pPr>
            <a:lvl5pPr lvl="4" rtl="0" algn="ctr">
              <a:lnSpc>
                <a:spcPct val="100000"/>
              </a:lnSpc>
              <a:spcBef>
                <a:spcPts val="1000"/>
              </a:spcBef>
              <a:spcAft>
                <a:spcPts val="0"/>
              </a:spcAft>
              <a:buSzPts val="2800"/>
              <a:buNone/>
              <a:defRPr sz="2800"/>
            </a:lvl5pPr>
            <a:lvl6pPr lvl="5" rtl="0" algn="ctr">
              <a:lnSpc>
                <a:spcPct val="100000"/>
              </a:lnSpc>
              <a:spcBef>
                <a:spcPts val="1000"/>
              </a:spcBef>
              <a:spcAft>
                <a:spcPts val="0"/>
              </a:spcAft>
              <a:buSzPts val="2800"/>
              <a:buNone/>
              <a:defRPr sz="2800"/>
            </a:lvl6pPr>
            <a:lvl7pPr lvl="6" rtl="0" algn="ctr">
              <a:lnSpc>
                <a:spcPct val="100000"/>
              </a:lnSpc>
              <a:spcBef>
                <a:spcPts val="1000"/>
              </a:spcBef>
              <a:spcAft>
                <a:spcPts val="0"/>
              </a:spcAft>
              <a:buSzPts val="2800"/>
              <a:buNone/>
              <a:defRPr sz="2800"/>
            </a:lvl7pPr>
            <a:lvl8pPr lvl="7" rtl="0" algn="ctr">
              <a:lnSpc>
                <a:spcPct val="100000"/>
              </a:lnSpc>
              <a:spcBef>
                <a:spcPts val="1000"/>
              </a:spcBef>
              <a:spcAft>
                <a:spcPts val="0"/>
              </a:spcAft>
              <a:buSzPts val="2800"/>
              <a:buNone/>
              <a:defRPr sz="2800"/>
            </a:lvl8pPr>
            <a:lvl9pPr lvl="8" rtl="0" algn="ctr">
              <a:lnSpc>
                <a:spcPct val="100000"/>
              </a:lnSpc>
              <a:spcBef>
                <a:spcPts val="1000"/>
              </a:spcBef>
              <a:spcAft>
                <a:spcPts val="0"/>
              </a:spcAft>
              <a:buSzPts val="2800"/>
              <a:buNone/>
              <a:defRPr sz="2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1" name="Shape 101"/>
        <p:cNvGrpSpPr/>
        <p:nvPr/>
      </p:nvGrpSpPr>
      <p:grpSpPr>
        <a:xfrm>
          <a:off x="0" y="0"/>
          <a:ext cx="0" cy="0"/>
          <a:chOff x="0" y="0"/>
          <a:chExt cx="0" cy="0"/>
        </a:xfrm>
      </p:grpSpPr>
      <p:sp>
        <p:nvSpPr>
          <p:cNvPr id="102" name="Google Shape;102;p23"/>
          <p:cNvSpPr txBox="1"/>
          <p:nvPr>
            <p:ph type="title"/>
          </p:nvPr>
        </p:nvSpPr>
        <p:spPr>
          <a:xfrm>
            <a:off x="311700" y="445025"/>
            <a:ext cx="71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lnSpc>
                <a:spcPct val="100000"/>
              </a:lnSpc>
              <a:spcBef>
                <a:spcPts val="1000"/>
              </a:spcBef>
              <a:spcAft>
                <a:spcPts val="0"/>
              </a:spcAft>
              <a:buSzPts val="1800"/>
              <a:buChar char="●"/>
              <a:defRPr/>
            </a:lvl1pPr>
            <a:lvl2pPr indent="-317500" lvl="1" marL="914400" rtl="0">
              <a:lnSpc>
                <a:spcPct val="100000"/>
              </a:lnSpc>
              <a:spcBef>
                <a:spcPts val="1000"/>
              </a:spcBef>
              <a:spcAft>
                <a:spcPts val="0"/>
              </a:spcAft>
              <a:buSzPts val="1400"/>
              <a:buChar char="○"/>
              <a:defRPr/>
            </a:lvl2pPr>
            <a:lvl3pPr indent="-317500" lvl="2" marL="1371600" rtl="0">
              <a:lnSpc>
                <a:spcPct val="100000"/>
              </a:lnSpc>
              <a:spcBef>
                <a:spcPts val="1000"/>
              </a:spcBef>
              <a:spcAft>
                <a:spcPts val="0"/>
              </a:spcAft>
              <a:buSzPts val="1400"/>
              <a:buChar char="■"/>
              <a:defRPr/>
            </a:lvl3pPr>
            <a:lvl4pPr indent="-317500" lvl="3" marL="1828800" rtl="0">
              <a:lnSpc>
                <a:spcPct val="100000"/>
              </a:lnSpc>
              <a:spcBef>
                <a:spcPts val="1000"/>
              </a:spcBef>
              <a:spcAft>
                <a:spcPts val="0"/>
              </a:spcAft>
              <a:buSzPts val="1400"/>
              <a:buChar char="●"/>
              <a:defRPr/>
            </a:lvl4pPr>
            <a:lvl5pPr indent="-317500" lvl="4" marL="2286000" rtl="0">
              <a:lnSpc>
                <a:spcPct val="100000"/>
              </a:lnSpc>
              <a:spcBef>
                <a:spcPts val="1000"/>
              </a:spcBef>
              <a:spcAft>
                <a:spcPts val="0"/>
              </a:spcAft>
              <a:buSzPts val="1400"/>
              <a:buChar char="○"/>
              <a:defRPr/>
            </a:lvl5pPr>
            <a:lvl6pPr indent="-317500" lvl="5" marL="2743200" rtl="0">
              <a:lnSpc>
                <a:spcPct val="100000"/>
              </a:lnSpc>
              <a:spcBef>
                <a:spcPts val="1000"/>
              </a:spcBef>
              <a:spcAft>
                <a:spcPts val="0"/>
              </a:spcAft>
              <a:buSzPts val="1400"/>
              <a:buChar char="■"/>
              <a:defRPr/>
            </a:lvl6pPr>
            <a:lvl7pPr indent="-317500" lvl="6" marL="3200400" rtl="0">
              <a:lnSpc>
                <a:spcPct val="100000"/>
              </a:lnSpc>
              <a:spcBef>
                <a:spcPts val="1000"/>
              </a:spcBef>
              <a:spcAft>
                <a:spcPts val="0"/>
              </a:spcAft>
              <a:buSzPts val="1400"/>
              <a:buChar char="●"/>
              <a:defRPr/>
            </a:lvl7pPr>
            <a:lvl8pPr indent="-317500" lvl="7" marL="3657600" rtl="0">
              <a:lnSpc>
                <a:spcPct val="100000"/>
              </a:lnSpc>
              <a:spcBef>
                <a:spcPts val="1000"/>
              </a:spcBef>
              <a:spcAft>
                <a:spcPts val="0"/>
              </a:spcAft>
              <a:buSzPts val="1400"/>
              <a:buChar char="○"/>
              <a:defRPr/>
            </a:lvl8pPr>
            <a:lvl9pPr indent="-317500" lvl="8" marL="4114800" rtl="0">
              <a:lnSpc>
                <a:spcPct val="100000"/>
              </a:lnSpc>
              <a:spcBef>
                <a:spcPts val="1000"/>
              </a:spcBef>
              <a:spcAft>
                <a:spcPts val="0"/>
              </a:spcAft>
              <a:buSzPts val="1400"/>
              <a:buChar char="■"/>
              <a:defRPr/>
            </a:lvl9pPr>
          </a:lstStyle>
          <a:p/>
        </p:txBody>
      </p:sp>
      <p:sp>
        <p:nvSpPr>
          <p:cNvPr id="104" name="Google Shape;10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05" name="Google Shape;105;p23"/>
          <p:cNvPicPr preferRelativeResize="0"/>
          <p:nvPr/>
        </p:nvPicPr>
        <p:blipFill>
          <a:blip r:embed="rId2">
            <a:alphaModFix/>
          </a:blip>
          <a:stretch>
            <a:fillRect/>
          </a:stretch>
        </p:blipFill>
        <p:spPr>
          <a:xfrm>
            <a:off x="7857301" y="-233675"/>
            <a:ext cx="1625302" cy="162530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runko 1">
  <p:cSld name="TITLE_AND_BODY_1">
    <p:spTree>
      <p:nvGrpSpPr>
        <p:cNvPr id="106" name="Shape 106"/>
        <p:cNvGrpSpPr/>
        <p:nvPr/>
      </p:nvGrpSpPr>
      <p:grpSpPr>
        <a:xfrm>
          <a:off x="0" y="0"/>
          <a:ext cx="0" cy="0"/>
          <a:chOff x="0" y="0"/>
          <a:chExt cx="0" cy="0"/>
        </a:xfrm>
      </p:grpSpPr>
      <p:sp>
        <p:nvSpPr>
          <p:cNvPr id="107" name="Google Shape;107;p24"/>
          <p:cNvSpPr txBox="1"/>
          <p:nvPr>
            <p:ph type="title"/>
          </p:nvPr>
        </p:nvSpPr>
        <p:spPr>
          <a:xfrm>
            <a:off x="311700" y="445025"/>
            <a:ext cx="71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78774"/>
              </a:buClr>
              <a:buSzPts val="2800"/>
              <a:buNone/>
              <a:defRPr>
                <a:solidFill>
                  <a:srgbClr val="F7877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1000"/>
              </a:spcBef>
              <a:spcAft>
                <a:spcPts val="0"/>
              </a:spcAft>
              <a:buSzPts val="1800"/>
              <a:buChar char="●"/>
              <a:defRPr/>
            </a:lvl1pPr>
            <a:lvl2pPr indent="-317500" lvl="1" marL="914400" rtl="0">
              <a:spcBef>
                <a:spcPts val="1000"/>
              </a:spcBef>
              <a:spcAft>
                <a:spcPts val="0"/>
              </a:spcAft>
              <a:buSzPts val="1400"/>
              <a:buChar char="○"/>
              <a:defRPr/>
            </a:lvl2pPr>
            <a:lvl3pPr indent="-317500" lvl="2" marL="1371600" rtl="0">
              <a:spcBef>
                <a:spcPts val="1000"/>
              </a:spcBef>
              <a:spcAft>
                <a:spcPts val="0"/>
              </a:spcAft>
              <a:buSzPts val="1400"/>
              <a:buChar char="■"/>
              <a:defRPr/>
            </a:lvl3pPr>
            <a:lvl4pPr indent="-317500" lvl="3" marL="1828800" rtl="0">
              <a:spcBef>
                <a:spcPts val="1000"/>
              </a:spcBef>
              <a:spcAft>
                <a:spcPts val="0"/>
              </a:spcAft>
              <a:buSzPts val="1400"/>
              <a:buChar char="●"/>
              <a:defRPr/>
            </a:lvl4pPr>
            <a:lvl5pPr indent="-317500" lvl="4" marL="2286000" rtl="0">
              <a:spcBef>
                <a:spcPts val="1000"/>
              </a:spcBef>
              <a:spcAft>
                <a:spcPts val="0"/>
              </a:spcAft>
              <a:buSzPts val="1400"/>
              <a:buChar char="○"/>
              <a:defRPr/>
            </a:lvl5pPr>
            <a:lvl6pPr indent="-317500" lvl="5" marL="2743200" rtl="0">
              <a:spcBef>
                <a:spcPts val="1000"/>
              </a:spcBef>
              <a:spcAft>
                <a:spcPts val="0"/>
              </a:spcAft>
              <a:buSzPts val="1400"/>
              <a:buChar char="■"/>
              <a:defRPr/>
            </a:lvl6pPr>
            <a:lvl7pPr indent="-317500" lvl="6" marL="3200400" rtl="0">
              <a:spcBef>
                <a:spcPts val="1000"/>
              </a:spcBef>
              <a:spcAft>
                <a:spcPts val="0"/>
              </a:spcAft>
              <a:buSzPts val="1400"/>
              <a:buChar char="●"/>
              <a:defRPr/>
            </a:lvl7pPr>
            <a:lvl8pPr indent="-317500" lvl="7" marL="3657600" rtl="0">
              <a:spcBef>
                <a:spcPts val="1000"/>
              </a:spcBef>
              <a:spcAft>
                <a:spcPts val="0"/>
              </a:spcAft>
              <a:buSzPts val="1400"/>
              <a:buChar char="○"/>
              <a:defRPr/>
            </a:lvl8pPr>
            <a:lvl9pPr indent="-317500" lvl="8" marL="4114800" rtl="0">
              <a:spcBef>
                <a:spcPts val="1000"/>
              </a:spcBef>
              <a:spcAft>
                <a:spcPts val="0"/>
              </a:spcAft>
              <a:buSzPts val="1400"/>
              <a:buChar char="■"/>
              <a:defRPr/>
            </a:lvl9pPr>
          </a:lstStyle>
          <a:p/>
        </p:txBody>
      </p:sp>
      <p:sp>
        <p:nvSpPr>
          <p:cNvPr id="109" name="Google Shape;10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10" name="Google Shape;110;p24"/>
          <p:cNvPicPr preferRelativeResize="0"/>
          <p:nvPr/>
        </p:nvPicPr>
        <p:blipFill>
          <a:blip r:embed="rId2">
            <a:alphaModFix/>
          </a:blip>
          <a:stretch>
            <a:fillRect/>
          </a:stretch>
        </p:blipFill>
        <p:spPr>
          <a:xfrm>
            <a:off x="7838875" y="-252100"/>
            <a:ext cx="1662150" cy="16621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runko 1 1">
  <p:cSld name="TITLE_AND_BODY_1_1">
    <p:bg>
      <p:bgPr>
        <a:solidFill>
          <a:schemeClr val="lt1"/>
        </a:solidFill>
      </p:bgPr>
    </p:bg>
    <p:spTree>
      <p:nvGrpSpPr>
        <p:cNvPr id="111" name="Shape 111"/>
        <p:cNvGrpSpPr/>
        <p:nvPr/>
      </p:nvGrpSpPr>
      <p:grpSpPr>
        <a:xfrm>
          <a:off x="0" y="0"/>
          <a:ext cx="0" cy="0"/>
          <a:chOff x="0" y="0"/>
          <a:chExt cx="0" cy="0"/>
        </a:xfrm>
      </p:grpSpPr>
      <p:pic>
        <p:nvPicPr>
          <p:cNvPr id="112" name="Google Shape;112;p25"/>
          <p:cNvPicPr preferRelativeResize="0"/>
          <p:nvPr/>
        </p:nvPicPr>
        <p:blipFill>
          <a:blip r:embed="rId2">
            <a:alphaModFix/>
          </a:blip>
          <a:stretch>
            <a:fillRect/>
          </a:stretch>
        </p:blipFill>
        <p:spPr>
          <a:xfrm>
            <a:off x="7854625" y="-236337"/>
            <a:ext cx="1630650" cy="1630622"/>
          </a:xfrm>
          <a:prstGeom prst="rect">
            <a:avLst/>
          </a:prstGeom>
          <a:noFill/>
          <a:ln>
            <a:noFill/>
          </a:ln>
        </p:spPr>
      </p:pic>
      <p:sp>
        <p:nvSpPr>
          <p:cNvPr id="113" name="Google Shape;113;p25"/>
          <p:cNvSpPr txBox="1"/>
          <p:nvPr>
            <p:ph type="title"/>
          </p:nvPr>
        </p:nvSpPr>
        <p:spPr>
          <a:xfrm>
            <a:off x="311700" y="445025"/>
            <a:ext cx="71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800"/>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1000"/>
              </a:spcBef>
              <a:spcAft>
                <a:spcPts val="0"/>
              </a:spcAft>
              <a:buClr>
                <a:schemeClr val="dk2"/>
              </a:buClr>
              <a:buSzPts val="1800"/>
              <a:buChar char="●"/>
              <a:defRPr>
                <a:solidFill>
                  <a:schemeClr val="dk2"/>
                </a:solidFill>
              </a:defRPr>
            </a:lvl1pPr>
            <a:lvl2pPr indent="-317500" lvl="1" marL="914400" rtl="0">
              <a:spcBef>
                <a:spcPts val="1000"/>
              </a:spcBef>
              <a:spcAft>
                <a:spcPts val="0"/>
              </a:spcAft>
              <a:buClr>
                <a:schemeClr val="dk2"/>
              </a:buClr>
              <a:buSzPts val="1400"/>
              <a:buChar char="○"/>
              <a:defRPr>
                <a:solidFill>
                  <a:schemeClr val="dk2"/>
                </a:solidFill>
              </a:defRPr>
            </a:lvl2pPr>
            <a:lvl3pPr indent="-317500" lvl="2" marL="1371600" rtl="0">
              <a:spcBef>
                <a:spcPts val="1000"/>
              </a:spcBef>
              <a:spcAft>
                <a:spcPts val="0"/>
              </a:spcAft>
              <a:buClr>
                <a:schemeClr val="dk2"/>
              </a:buClr>
              <a:buSzPts val="1400"/>
              <a:buChar char="■"/>
              <a:defRPr>
                <a:solidFill>
                  <a:schemeClr val="dk2"/>
                </a:solidFill>
              </a:defRPr>
            </a:lvl3pPr>
            <a:lvl4pPr indent="-317500" lvl="3" marL="1828800" rtl="0">
              <a:spcBef>
                <a:spcPts val="1000"/>
              </a:spcBef>
              <a:spcAft>
                <a:spcPts val="0"/>
              </a:spcAft>
              <a:buClr>
                <a:schemeClr val="dk2"/>
              </a:buClr>
              <a:buSzPts val="1400"/>
              <a:buChar char="●"/>
              <a:defRPr>
                <a:solidFill>
                  <a:schemeClr val="dk2"/>
                </a:solidFill>
              </a:defRPr>
            </a:lvl4pPr>
            <a:lvl5pPr indent="-317500" lvl="4" marL="2286000" rtl="0">
              <a:spcBef>
                <a:spcPts val="1000"/>
              </a:spcBef>
              <a:spcAft>
                <a:spcPts val="0"/>
              </a:spcAft>
              <a:buClr>
                <a:schemeClr val="dk2"/>
              </a:buClr>
              <a:buSzPts val="1400"/>
              <a:buChar char="○"/>
              <a:defRPr>
                <a:solidFill>
                  <a:schemeClr val="dk2"/>
                </a:solidFill>
              </a:defRPr>
            </a:lvl5pPr>
            <a:lvl6pPr indent="-317500" lvl="5" marL="2743200" rtl="0">
              <a:spcBef>
                <a:spcPts val="1000"/>
              </a:spcBef>
              <a:spcAft>
                <a:spcPts val="0"/>
              </a:spcAft>
              <a:buClr>
                <a:schemeClr val="dk2"/>
              </a:buClr>
              <a:buSzPts val="1400"/>
              <a:buChar char="■"/>
              <a:defRPr>
                <a:solidFill>
                  <a:schemeClr val="dk2"/>
                </a:solidFill>
              </a:defRPr>
            </a:lvl6pPr>
            <a:lvl7pPr indent="-317500" lvl="6" marL="3200400" rtl="0">
              <a:spcBef>
                <a:spcPts val="1000"/>
              </a:spcBef>
              <a:spcAft>
                <a:spcPts val="0"/>
              </a:spcAft>
              <a:buClr>
                <a:schemeClr val="dk2"/>
              </a:buClr>
              <a:buSzPts val="1400"/>
              <a:buChar char="●"/>
              <a:defRPr>
                <a:solidFill>
                  <a:schemeClr val="dk2"/>
                </a:solidFill>
              </a:defRPr>
            </a:lvl7pPr>
            <a:lvl8pPr indent="-317500" lvl="7" marL="3657600" rtl="0">
              <a:spcBef>
                <a:spcPts val="1000"/>
              </a:spcBef>
              <a:spcAft>
                <a:spcPts val="0"/>
              </a:spcAft>
              <a:buClr>
                <a:schemeClr val="dk2"/>
              </a:buClr>
              <a:buSzPts val="1400"/>
              <a:buChar char="○"/>
              <a:defRPr>
                <a:solidFill>
                  <a:schemeClr val="dk2"/>
                </a:solidFill>
              </a:defRPr>
            </a:lvl8pPr>
            <a:lvl9pPr indent="-317500" lvl="8" marL="4114800" rtl="0">
              <a:spcBef>
                <a:spcPts val="1000"/>
              </a:spcBef>
              <a:spcAft>
                <a:spcPts val="0"/>
              </a:spcAft>
              <a:buClr>
                <a:schemeClr val="dk2"/>
              </a:buClr>
              <a:buSzPts val="1400"/>
              <a:buChar char="■"/>
              <a:defRPr>
                <a:solidFill>
                  <a:schemeClr val="dk2"/>
                </a:solidFill>
              </a:defRPr>
            </a:lvl9pPr>
          </a:lstStyle>
          <a:p/>
        </p:txBody>
      </p:sp>
      <p:sp>
        <p:nvSpPr>
          <p:cNvPr id="115" name="Google Shape;11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6" name="Shape 116"/>
        <p:cNvGrpSpPr/>
        <p:nvPr/>
      </p:nvGrpSpPr>
      <p:grpSpPr>
        <a:xfrm>
          <a:off x="0" y="0"/>
          <a:ext cx="0" cy="0"/>
          <a:chOff x="0" y="0"/>
          <a:chExt cx="0" cy="0"/>
        </a:xfrm>
      </p:grpSpPr>
      <p:sp>
        <p:nvSpPr>
          <p:cNvPr id="117" name="Google Shape;117;p26"/>
          <p:cNvSpPr txBox="1"/>
          <p:nvPr>
            <p:ph type="title"/>
          </p:nvPr>
        </p:nvSpPr>
        <p:spPr>
          <a:xfrm>
            <a:off x="311700" y="445025"/>
            <a:ext cx="7940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19" name="Google Shape;119;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20" name="Google Shape;12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21" name="Google Shape;121;p26"/>
          <p:cNvPicPr preferRelativeResize="0"/>
          <p:nvPr/>
        </p:nvPicPr>
        <p:blipFill>
          <a:blip r:embed="rId2">
            <a:alphaModFix/>
          </a:blip>
          <a:stretch>
            <a:fillRect/>
          </a:stretch>
        </p:blipFill>
        <p:spPr>
          <a:xfrm>
            <a:off x="7857301" y="-233675"/>
            <a:ext cx="1625302" cy="162530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kaksi saraketta 2">
  <p:cSld name="TITLE_AND_TWO_COLUMNS_2">
    <p:spTree>
      <p:nvGrpSpPr>
        <p:cNvPr id="122" name="Shape 122"/>
        <p:cNvGrpSpPr/>
        <p:nvPr/>
      </p:nvGrpSpPr>
      <p:grpSpPr>
        <a:xfrm>
          <a:off x="0" y="0"/>
          <a:ext cx="0" cy="0"/>
          <a:chOff x="0" y="0"/>
          <a:chExt cx="0" cy="0"/>
        </a:xfrm>
      </p:grpSpPr>
      <p:pic>
        <p:nvPicPr>
          <p:cNvPr id="123" name="Google Shape;123;p27"/>
          <p:cNvPicPr preferRelativeResize="0"/>
          <p:nvPr/>
        </p:nvPicPr>
        <p:blipFill>
          <a:blip r:embed="rId2">
            <a:alphaModFix/>
          </a:blip>
          <a:stretch>
            <a:fillRect/>
          </a:stretch>
        </p:blipFill>
        <p:spPr>
          <a:xfrm>
            <a:off x="7838875" y="-252100"/>
            <a:ext cx="1662150" cy="1662150"/>
          </a:xfrm>
          <a:prstGeom prst="rect">
            <a:avLst/>
          </a:prstGeom>
          <a:noFill/>
          <a:ln>
            <a:noFill/>
          </a:ln>
        </p:spPr>
      </p:pic>
      <p:sp>
        <p:nvSpPr>
          <p:cNvPr id="124" name="Google Shape;124;p27"/>
          <p:cNvSpPr txBox="1"/>
          <p:nvPr>
            <p:ph type="title"/>
          </p:nvPr>
        </p:nvSpPr>
        <p:spPr>
          <a:xfrm>
            <a:off x="311700" y="445025"/>
            <a:ext cx="79308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78774"/>
              </a:buClr>
              <a:buSzPts val="2800"/>
              <a:buNone/>
              <a:defRPr>
                <a:solidFill>
                  <a:srgbClr val="F7877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26" name="Google Shape;126;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27" name="Google Shape;12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kaksi saraketta 2 1">
  <p:cSld name="TITLE_AND_TWO_COLUMNS_2_1">
    <p:bg>
      <p:bgPr>
        <a:solidFill>
          <a:schemeClr val="lt1"/>
        </a:solidFill>
      </p:bgPr>
    </p:bg>
    <p:spTree>
      <p:nvGrpSpPr>
        <p:cNvPr id="128" name="Shape 128"/>
        <p:cNvGrpSpPr/>
        <p:nvPr/>
      </p:nvGrpSpPr>
      <p:grpSpPr>
        <a:xfrm>
          <a:off x="0" y="0"/>
          <a:ext cx="0" cy="0"/>
          <a:chOff x="0" y="0"/>
          <a:chExt cx="0" cy="0"/>
        </a:xfrm>
      </p:grpSpPr>
      <p:sp>
        <p:nvSpPr>
          <p:cNvPr id="129" name="Google Shape;129;p28"/>
          <p:cNvSpPr txBox="1"/>
          <p:nvPr>
            <p:ph type="title"/>
          </p:nvPr>
        </p:nvSpPr>
        <p:spPr>
          <a:xfrm>
            <a:off x="311700" y="445025"/>
            <a:ext cx="79308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Clr>
                <a:schemeClr val="dk2"/>
              </a:buClr>
              <a:buSzPts val="1400"/>
              <a:buChar char="●"/>
              <a:defRPr sz="1400">
                <a:solidFill>
                  <a:schemeClr val="dk2"/>
                </a:solidFill>
              </a:defRPr>
            </a:lvl1pPr>
            <a:lvl2pPr indent="-304800" lvl="1" marL="914400" rtl="0">
              <a:spcBef>
                <a:spcPts val="1000"/>
              </a:spcBef>
              <a:spcAft>
                <a:spcPts val="0"/>
              </a:spcAft>
              <a:buClr>
                <a:schemeClr val="dk2"/>
              </a:buClr>
              <a:buSzPts val="1200"/>
              <a:buChar char="○"/>
              <a:defRPr sz="1200">
                <a:solidFill>
                  <a:schemeClr val="dk2"/>
                </a:solidFill>
              </a:defRPr>
            </a:lvl2pPr>
            <a:lvl3pPr indent="-304800" lvl="2" marL="1371600" rtl="0">
              <a:spcBef>
                <a:spcPts val="1000"/>
              </a:spcBef>
              <a:spcAft>
                <a:spcPts val="0"/>
              </a:spcAft>
              <a:buClr>
                <a:schemeClr val="dk2"/>
              </a:buClr>
              <a:buSzPts val="1200"/>
              <a:buChar char="■"/>
              <a:defRPr sz="1200">
                <a:solidFill>
                  <a:schemeClr val="dk2"/>
                </a:solidFill>
              </a:defRPr>
            </a:lvl3pPr>
            <a:lvl4pPr indent="-304800" lvl="3" marL="1828800" rtl="0">
              <a:spcBef>
                <a:spcPts val="1000"/>
              </a:spcBef>
              <a:spcAft>
                <a:spcPts val="0"/>
              </a:spcAft>
              <a:buClr>
                <a:schemeClr val="dk2"/>
              </a:buClr>
              <a:buSzPts val="1200"/>
              <a:buChar char="●"/>
              <a:defRPr sz="1200">
                <a:solidFill>
                  <a:schemeClr val="dk2"/>
                </a:solidFill>
              </a:defRPr>
            </a:lvl4pPr>
            <a:lvl5pPr indent="-304800" lvl="4" marL="2286000" rtl="0">
              <a:spcBef>
                <a:spcPts val="1000"/>
              </a:spcBef>
              <a:spcAft>
                <a:spcPts val="0"/>
              </a:spcAft>
              <a:buClr>
                <a:schemeClr val="dk2"/>
              </a:buClr>
              <a:buSzPts val="1200"/>
              <a:buChar char="○"/>
              <a:defRPr sz="1200">
                <a:solidFill>
                  <a:schemeClr val="dk2"/>
                </a:solidFill>
              </a:defRPr>
            </a:lvl5pPr>
            <a:lvl6pPr indent="-304800" lvl="5" marL="2743200" rtl="0">
              <a:spcBef>
                <a:spcPts val="1000"/>
              </a:spcBef>
              <a:spcAft>
                <a:spcPts val="0"/>
              </a:spcAft>
              <a:buClr>
                <a:schemeClr val="dk2"/>
              </a:buClr>
              <a:buSzPts val="1200"/>
              <a:buChar char="■"/>
              <a:defRPr sz="1200">
                <a:solidFill>
                  <a:schemeClr val="dk2"/>
                </a:solidFill>
              </a:defRPr>
            </a:lvl6pPr>
            <a:lvl7pPr indent="-304800" lvl="6" marL="3200400" rtl="0">
              <a:spcBef>
                <a:spcPts val="1000"/>
              </a:spcBef>
              <a:spcAft>
                <a:spcPts val="0"/>
              </a:spcAft>
              <a:buClr>
                <a:schemeClr val="dk2"/>
              </a:buClr>
              <a:buSzPts val="1200"/>
              <a:buChar char="●"/>
              <a:defRPr sz="1200">
                <a:solidFill>
                  <a:schemeClr val="dk2"/>
                </a:solidFill>
              </a:defRPr>
            </a:lvl7pPr>
            <a:lvl8pPr indent="-304800" lvl="7" marL="3657600" rtl="0">
              <a:spcBef>
                <a:spcPts val="1000"/>
              </a:spcBef>
              <a:spcAft>
                <a:spcPts val="0"/>
              </a:spcAft>
              <a:buClr>
                <a:schemeClr val="dk2"/>
              </a:buClr>
              <a:buSzPts val="1200"/>
              <a:buChar char="○"/>
              <a:defRPr sz="1200">
                <a:solidFill>
                  <a:schemeClr val="dk2"/>
                </a:solidFill>
              </a:defRPr>
            </a:lvl8pPr>
            <a:lvl9pPr indent="-304800" lvl="8" marL="4114800" rtl="0">
              <a:spcBef>
                <a:spcPts val="1000"/>
              </a:spcBef>
              <a:spcAft>
                <a:spcPts val="0"/>
              </a:spcAft>
              <a:buClr>
                <a:schemeClr val="dk2"/>
              </a:buClr>
              <a:buSzPts val="1200"/>
              <a:buChar char="■"/>
              <a:defRPr sz="1200">
                <a:solidFill>
                  <a:schemeClr val="dk2"/>
                </a:solidFill>
              </a:defRPr>
            </a:lvl9pPr>
          </a:lstStyle>
          <a:p/>
        </p:txBody>
      </p:sp>
      <p:sp>
        <p:nvSpPr>
          <p:cNvPr id="131" name="Google Shape;131;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Clr>
                <a:schemeClr val="dk2"/>
              </a:buClr>
              <a:buSzPts val="1400"/>
              <a:buChar char="●"/>
              <a:defRPr sz="1400">
                <a:solidFill>
                  <a:schemeClr val="dk2"/>
                </a:solidFill>
              </a:defRPr>
            </a:lvl1pPr>
            <a:lvl2pPr indent="-304800" lvl="1" marL="914400" rtl="0">
              <a:spcBef>
                <a:spcPts val="1000"/>
              </a:spcBef>
              <a:spcAft>
                <a:spcPts val="0"/>
              </a:spcAft>
              <a:buClr>
                <a:schemeClr val="dk2"/>
              </a:buClr>
              <a:buSzPts val="1200"/>
              <a:buChar char="○"/>
              <a:defRPr sz="1200">
                <a:solidFill>
                  <a:schemeClr val="dk2"/>
                </a:solidFill>
              </a:defRPr>
            </a:lvl2pPr>
            <a:lvl3pPr indent="-304800" lvl="2" marL="1371600" rtl="0">
              <a:spcBef>
                <a:spcPts val="1000"/>
              </a:spcBef>
              <a:spcAft>
                <a:spcPts val="0"/>
              </a:spcAft>
              <a:buClr>
                <a:schemeClr val="dk2"/>
              </a:buClr>
              <a:buSzPts val="1200"/>
              <a:buChar char="■"/>
              <a:defRPr sz="1200">
                <a:solidFill>
                  <a:schemeClr val="dk2"/>
                </a:solidFill>
              </a:defRPr>
            </a:lvl3pPr>
            <a:lvl4pPr indent="-304800" lvl="3" marL="1828800" rtl="0">
              <a:spcBef>
                <a:spcPts val="1000"/>
              </a:spcBef>
              <a:spcAft>
                <a:spcPts val="0"/>
              </a:spcAft>
              <a:buClr>
                <a:schemeClr val="dk2"/>
              </a:buClr>
              <a:buSzPts val="1200"/>
              <a:buChar char="●"/>
              <a:defRPr sz="1200">
                <a:solidFill>
                  <a:schemeClr val="dk2"/>
                </a:solidFill>
              </a:defRPr>
            </a:lvl4pPr>
            <a:lvl5pPr indent="-304800" lvl="4" marL="2286000" rtl="0">
              <a:spcBef>
                <a:spcPts val="1000"/>
              </a:spcBef>
              <a:spcAft>
                <a:spcPts val="0"/>
              </a:spcAft>
              <a:buClr>
                <a:schemeClr val="dk2"/>
              </a:buClr>
              <a:buSzPts val="1200"/>
              <a:buChar char="○"/>
              <a:defRPr sz="1200">
                <a:solidFill>
                  <a:schemeClr val="dk2"/>
                </a:solidFill>
              </a:defRPr>
            </a:lvl5pPr>
            <a:lvl6pPr indent="-304800" lvl="5" marL="2743200" rtl="0">
              <a:spcBef>
                <a:spcPts val="1000"/>
              </a:spcBef>
              <a:spcAft>
                <a:spcPts val="0"/>
              </a:spcAft>
              <a:buClr>
                <a:schemeClr val="dk2"/>
              </a:buClr>
              <a:buSzPts val="1200"/>
              <a:buChar char="■"/>
              <a:defRPr sz="1200">
                <a:solidFill>
                  <a:schemeClr val="dk2"/>
                </a:solidFill>
              </a:defRPr>
            </a:lvl6pPr>
            <a:lvl7pPr indent="-304800" lvl="6" marL="3200400" rtl="0">
              <a:spcBef>
                <a:spcPts val="1000"/>
              </a:spcBef>
              <a:spcAft>
                <a:spcPts val="0"/>
              </a:spcAft>
              <a:buClr>
                <a:schemeClr val="dk2"/>
              </a:buClr>
              <a:buSzPts val="1200"/>
              <a:buChar char="●"/>
              <a:defRPr sz="1200">
                <a:solidFill>
                  <a:schemeClr val="dk2"/>
                </a:solidFill>
              </a:defRPr>
            </a:lvl7pPr>
            <a:lvl8pPr indent="-304800" lvl="7" marL="3657600" rtl="0">
              <a:spcBef>
                <a:spcPts val="1000"/>
              </a:spcBef>
              <a:spcAft>
                <a:spcPts val="0"/>
              </a:spcAft>
              <a:buClr>
                <a:schemeClr val="dk2"/>
              </a:buClr>
              <a:buSzPts val="1200"/>
              <a:buChar char="○"/>
              <a:defRPr sz="1200">
                <a:solidFill>
                  <a:schemeClr val="dk2"/>
                </a:solidFill>
              </a:defRPr>
            </a:lvl8pPr>
            <a:lvl9pPr indent="-304800" lvl="8" marL="4114800" rtl="0">
              <a:spcBef>
                <a:spcPts val="1000"/>
              </a:spcBef>
              <a:spcAft>
                <a:spcPts val="0"/>
              </a:spcAft>
              <a:buClr>
                <a:schemeClr val="dk2"/>
              </a:buClr>
              <a:buSzPts val="1200"/>
              <a:buChar char="■"/>
              <a:defRPr sz="1200">
                <a:solidFill>
                  <a:schemeClr val="dk2"/>
                </a:solidFill>
              </a:defRPr>
            </a:lvl9pPr>
          </a:lstStyle>
          <a:p/>
        </p:txBody>
      </p:sp>
      <p:sp>
        <p:nvSpPr>
          <p:cNvPr id="132" name="Google Shape;13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33" name="Google Shape;133;p28"/>
          <p:cNvPicPr preferRelativeResize="0"/>
          <p:nvPr/>
        </p:nvPicPr>
        <p:blipFill>
          <a:blip r:embed="rId2">
            <a:alphaModFix/>
          </a:blip>
          <a:stretch>
            <a:fillRect/>
          </a:stretch>
        </p:blipFill>
        <p:spPr>
          <a:xfrm>
            <a:off x="7854625" y="-236337"/>
            <a:ext cx="1630650" cy="163062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kaksi saraketta 1">
  <p:cSld name="TITLE_AND_TWO_COLUMNS_1">
    <p:spTree>
      <p:nvGrpSpPr>
        <p:cNvPr id="134" name="Shape 134"/>
        <p:cNvGrpSpPr/>
        <p:nvPr/>
      </p:nvGrpSpPr>
      <p:grpSpPr>
        <a:xfrm>
          <a:off x="0" y="0"/>
          <a:ext cx="0" cy="0"/>
          <a:chOff x="0" y="0"/>
          <a:chExt cx="0" cy="0"/>
        </a:xfrm>
      </p:grpSpPr>
      <p:sp>
        <p:nvSpPr>
          <p:cNvPr id="135" name="Google Shape;13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6" name="Google Shape;136;p29"/>
          <p:cNvSpPr txBox="1"/>
          <p:nvPr>
            <p:ph idx="1" type="body"/>
          </p:nvPr>
        </p:nvSpPr>
        <p:spPr>
          <a:xfrm>
            <a:off x="311700" y="1664350"/>
            <a:ext cx="3999900" cy="29046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37" name="Google Shape;137;p29"/>
          <p:cNvSpPr txBox="1"/>
          <p:nvPr>
            <p:ph idx="2" type="body"/>
          </p:nvPr>
        </p:nvSpPr>
        <p:spPr>
          <a:xfrm>
            <a:off x="4832400" y="1664350"/>
            <a:ext cx="3999900" cy="29046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38" name="Google Shape;13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39" name="Google Shape;139;p29"/>
          <p:cNvPicPr preferRelativeResize="0"/>
          <p:nvPr/>
        </p:nvPicPr>
        <p:blipFill>
          <a:blip r:embed="rId2">
            <a:alphaModFix/>
          </a:blip>
          <a:stretch>
            <a:fillRect/>
          </a:stretch>
        </p:blipFill>
        <p:spPr>
          <a:xfrm>
            <a:off x="7857301" y="-233675"/>
            <a:ext cx="1625302" cy="1625302"/>
          </a:xfrm>
          <a:prstGeom prst="rect">
            <a:avLst/>
          </a:prstGeom>
          <a:noFill/>
          <a:ln>
            <a:noFill/>
          </a:ln>
        </p:spPr>
      </p:pic>
      <p:sp>
        <p:nvSpPr>
          <p:cNvPr id="140" name="Google Shape;140;p29"/>
          <p:cNvSpPr txBox="1"/>
          <p:nvPr>
            <p:ph idx="3" type="title"/>
          </p:nvPr>
        </p:nvSpPr>
        <p:spPr>
          <a:xfrm>
            <a:off x="307100" y="1214200"/>
            <a:ext cx="40023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rgbClr val="635573"/>
                </a:solidFill>
              </a:defRPr>
            </a:lvl1pPr>
            <a:lvl2pPr lvl="1" rtl="0">
              <a:spcBef>
                <a:spcPts val="0"/>
              </a:spcBef>
              <a:spcAft>
                <a:spcPts val="0"/>
              </a:spcAft>
              <a:buNone/>
              <a:defRPr sz="1800">
                <a:solidFill>
                  <a:srgbClr val="635573"/>
                </a:solidFill>
              </a:defRPr>
            </a:lvl2pPr>
            <a:lvl3pPr lvl="2" rtl="0">
              <a:spcBef>
                <a:spcPts val="0"/>
              </a:spcBef>
              <a:spcAft>
                <a:spcPts val="0"/>
              </a:spcAft>
              <a:buNone/>
              <a:defRPr sz="1800">
                <a:solidFill>
                  <a:srgbClr val="635573"/>
                </a:solidFill>
              </a:defRPr>
            </a:lvl3pPr>
            <a:lvl4pPr lvl="3" rtl="0">
              <a:spcBef>
                <a:spcPts val="0"/>
              </a:spcBef>
              <a:spcAft>
                <a:spcPts val="0"/>
              </a:spcAft>
              <a:buNone/>
              <a:defRPr sz="1800">
                <a:solidFill>
                  <a:srgbClr val="635573"/>
                </a:solidFill>
              </a:defRPr>
            </a:lvl4pPr>
            <a:lvl5pPr lvl="4" rtl="0">
              <a:spcBef>
                <a:spcPts val="0"/>
              </a:spcBef>
              <a:spcAft>
                <a:spcPts val="0"/>
              </a:spcAft>
              <a:buNone/>
              <a:defRPr sz="1800">
                <a:solidFill>
                  <a:srgbClr val="635573"/>
                </a:solidFill>
              </a:defRPr>
            </a:lvl5pPr>
            <a:lvl6pPr lvl="5" rtl="0">
              <a:spcBef>
                <a:spcPts val="0"/>
              </a:spcBef>
              <a:spcAft>
                <a:spcPts val="0"/>
              </a:spcAft>
              <a:buNone/>
              <a:defRPr sz="1800">
                <a:solidFill>
                  <a:srgbClr val="635573"/>
                </a:solidFill>
              </a:defRPr>
            </a:lvl6pPr>
            <a:lvl7pPr lvl="6" rtl="0">
              <a:spcBef>
                <a:spcPts val="0"/>
              </a:spcBef>
              <a:spcAft>
                <a:spcPts val="0"/>
              </a:spcAft>
              <a:buNone/>
              <a:defRPr sz="1800">
                <a:solidFill>
                  <a:srgbClr val="635573"/>
                </a:solidFill>
              </a:defRPr>
            </a:lvl7pPr>
            <a:lvl8pPr lvl="7" rtl="0">
              <a:spcBef>
                <a:spcPts val="0"/>
              </a:spcBef>
              <a:spcAft>
                <a:spcPts val="0"/>
              </a:spcAft>
              <a:buNone/>
              <a:defRPr sz="1800">
                <a:solidFill>
                  <a:srgbClr val="635573"/>
                </a:solidFill>
              </a:defRPr>
            </a:lvl8pPr>
            <a:lvl9pPr lvl="8" rtl="0">
              <a:spcBef>
                <a:spcPts val="0"/>
              </a:spcBef>
              <a:spcAft>
                <a:spcPts val="0"/>
              </a:spcAft>
              <a:buNone/>
              <a:defRPr sz="1800">
                <a:solidFill>
                  <a:srgbClr val="635573"/>
                </a:solidFill>
              </a:defRPr>
            </a:lvl9pPr>
          </a:lstStyle>
          <a:p/>
        </p:txBody>
      </p:sp>
      <p:sp>
        <p:nvSpPr>
          <p:cNvPr id="141" name="Google Shape;141;p29"/>
          <p:cNvSpPr txBox="1"/>
          <p:nvPr>
            <p:ph idx="4" type="title"/>
          </p:nvPr>
        </p:nvSpPr>
        <p:spPr>
          <a:xfrm>
            <a:off x="4831200" y="1214188"/>
            <a:ext cx="40023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rgbClr val="635573"/>
                </a:solidFill>
              </a:defRPr>
            </a:lvl1pPr>
            <a:lvl2pPr lvl="1" rtl="0">
              <a:spcBef>
                <a:spcPts val="0"/>
              </a:spcBef>
              <a:spcAft>
                <a:spcPts val="0"/>
              </a:spcAft>
              <a:buNone/>
              <a:defRPr sz="1800">
                <a:solidFill>
                  <a:srgbClr val="635573"/>
                </a:solidFill>
              </a:defRPr>
            </a:lvl2pPr>
            <a:lvl3pPr lvl="2" rtl="0">
              <a:spcBef>
                <a:spcPts val="0"/>
              </a:spcBef>
              <a:spcAft>
                <a:spcPts val="0"/>
              </a:spcAft>
              <a:buNone/>
              <a:defRPr sz="1800">
                <a:solidFill>
                  <a:srgbClr val="635573"/>
                </a:solidFill>
              </a:defRPr>
            </a:lvl3pPr>
            <a:lvl4pPr lvl="3" rtl="0">
              <a:spcBef>
                <a:spcPts val="0"/>
              </a:spcBef>
              <a:spcAft>
                <a:spcPts val="0"/>
              </a:spcAft>
              <a:buNone/>
              <a:defRPr sz="1800">
                <a:solidFill>
                  <a:srgbClr val="635573"/>
                </a:solidFill>
              </a:defRPr>
            </a:lvl4pPr>
            <a:lvl5pPr lvl="4" rtl="0">
              <a:spcBef>
                <a:spcPts val="0"/>
              </a:spcBef>
              <a:spcAft>
                <a:spcPts val="0"/>
              </a:spcAft>
              <a:buNone/>
              <a:defRPr sz="1800">
                <a:solidFill>
                  <a:srgbClr val="635573"/>
                </a:solidFill>
              </a:defRPr>
            </a:lvl5pPr>
            <a:lvl6pPr lvl="5" rtl="0">
              <a:spcBef>
                <a:spcPts val="0"/>
              </a:spcBef>
              <a:spcAft>
                <a:spcPts val="0"/>
              </a:spcAft>
              <a:buNone/>
              <a:defRPr sz="1800">
                <a:solidFill>
                  <a:srgbClr val="635573"/>
                </a:solidFill>
              </a:defRPr>
            </a:lvl6pPr>
            <a:lvl7pPr lvl="6" rtl="0">
              <a:spcBef>
                <a:spcPts val="0"/>
              </a:spcBef>
              <a:spcAft>
                <a:spcPts val="0"/>
              </a:spcAft>
              <a:buNone/>
              <a:defRPr sz="1800">
                <a:solidFill>
                  <a:srgbClr val="635573"/>
                </a:solidFill>
              </a:defRPr>
            </a:lvl7pPr>
            <a:lvl8pPr lvl="7" rtl="0">
              <a:spcBef>
                <a:spcPts val="0"/>
              </a:spcBef>
              <a:spcAft>
                <a:spcPts val="0"/>
              </a:spcAft>
              <a:buNone/>
              <a:defRPr sz="1800">
                <a:solidFill>
                  <a:srgbClr val="635573"/>
                </a:solidFill>
              </a:defRPr>
            </a:lvl8pPr>
            <a:lvl9pPr lvl="8" rtl="0">
              <a:spcBef>
                <a:spcPts val="0"/>
              </a:spcBef>
              <a:spcAft>
                <a:spcPts val="0"/>
              </a:spcAft>
              <a:buNone/>
              <a:defRPr sz="1800">
                <a:solidFill>
                  <a:srgbClr val="635573"/>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kaksi saraketta 1 1">
  <p:cSld name="TITLE_AND_TWO_COLUMNS_1_1">
    <p:spTree>
      <p:nvGrpSpPr>
        <p:cNvPr id="142" name="Shape 142"/>
        <p:cNvGrpSpPr/>
        <p:nvPr/>
      </p:nvGrpSpPr>
      <p:grpSpPr>
        <a:xfrm>
          <a:off x="0" y="0"/>
          <a:ext cx="0" cy="0"/>
          <a:chOff x="0" y="0"/>
          <a:chExt cx="0" cy="0"/>
        </a:xfrm>
      </p:grpSpPr>
      <p:sp>
        <p:nvSpPr>
          <p:cNvPr id="143" name="Google Shape;143;p30"/>
          <p:cNvSpPr txBox="1"/>
          <p:nvPr>
            <p:ph type="title"/>
          </p:nvPr>
        </p:nvSpPr>
        <p:spPr>
          <a:xfrm>
            <a:off x="311700" y="445025"/>
            <a:ext cx="7970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78774"/>
              </a:buClr>
              <a:buSzPts val="2800"/>
              <a:buNone/>
              <a:defRPr>
                <a:solidFill>
                  <a:srgbClr val="F7877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 name="Google Shape;144;p30"/>
          <p:cNvSpPr txBox="1"/>
          <p:nvPr>
            <p:ph idx="1" type="body"/>
          </p:nvPr>
        </p:nvSpPr>
        <p:spPr>
          <a:xfrm>
            <a:off x="311700" y="1664350"/>
            <a:ext cx="3999900" cy="29046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45" name="Google Shape;145;p30"/>
          <p:cNvSpPr txBox="1"/>
          <p:nvPr>
            <p:ph idx="2" type="body"/>
          </p:nvPr>
        </p:nvSpPr>
        <p:spPr>
          <a:xfrm>
            <a:off x="4832400" y="1664350"/>
            <a:ext cx="3999900" cy="2904600"/>
          </a:xfrm>
          <a:prstGeom prst="rect">
            <a:avLst/>
          </a:prstGeom>
        </p:spPr>
        <p:txBody>
          <a:bodyPr anchorCtr="0" anchor="t" bIns="91425" lIns="91425" spcFirstLastPara="1" rIns="91425" wrap="square" tIns="91425">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46" name="Google Shape;14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
        <p:nvSpPr>
          <p:cNvPr id="147" name="Google Shape;147;p30"/>
          <p:cNvSpPr txBox="1"/>
          <p:nvPr>
            <p:ph idx="3" type="title"/>
          </p:nvPr>
        </p:nvSpPr>
        <p:spPr>
          <a:xfrm>
            <a:off x="307100" y="1214200"/>
            <a:ext cx="40023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rgbClr val="635573"/>
                </a:solidFill>
              </a:defRPr>
            </a:lvl1pPr>
            <a:lvl2pPr lvl="1" rtl="0">
              <a:spcBef>
                <a:spcPts val="0"/>
              </a:spcBef>
              <a:spcAft>
                <a:spcPts val="0"/>
              </a:spcAft>
              <a:buNone/>
              <a:defRPr sz="1800">
                <a:solidFill>
                  <a:srgbClr val="635573"/>
                </a:solidFill>
              </a:defRPr>
            </a:lvl2pPr>
            <a:lvl3pPr lvl="2" rtl="0">
              <a:spcBef>
                <a:spcPts val="0"/>
              </a:spcBef>
              <a:spcAft>
                <a:spcPts val="0"/>
              </a:spcAft>
              <a:buNone/>
              <a:defRPr sz="1800">
                <a:solidFill>
                  <a:srgbClr val="635573"/>
                </a:solidFill>
              </a:defRPr>
            </a:lvl3pPr>
            <a:lvl4pPr lvl="3" rtl="0">
              <a:spcBef>
                <a:spcPts val="0"/>
              </a:spcBef>
              <a:spcAft>
                <a:spcPts val="0"/>
              </a:spcAft>
              <a:buNone/>
              <a:defRPr sz="1800">
                <a:solidFill>
                  <a:srgbClr val="635573"/>
                </a:solidFill>
              </a:defRPr>
            </a:lvl4pPr>
            <a:lvl5pPr lvl="4" rtl="0">
              <a:spcBef>
                <a:spcPts val="0"/>
              </a:spcBef>
              <a:spcAft>
                <a:spcPts val="0"/>
              </a:spcAft>
              <a:buNone/>
              <a:defRPr sz="1800">
                <a:solidFill>
                  <a:srgbClr val="635573"/>
                </a:solidFill>
              </a:defRPr>
            </a:lvl5pPr>
            <a:lvl6pPr lvl="5" rtl="0">
              <a:spcBef>
                <a:spcPts val="0"/>
              </a:spcBef>
              <a:spcAft>
                <a:spcPts val="0"/>
              </a:spcAft>
              <a:buNone/>
              <a:defRPr sz="1800">
                <a:solidFill>
                  <a:srgbClr val="635573"/>
                </a:solidFill>
              </a:defRPr>
            </a:lvl6pPr>
            <a:lvl7pPr lvl="6" rtl="0">
              <a:spcBef>
                <a:spcPts val="0"/>
              </a:spcBef>
              <a:spcAft>
                <a:spcPts val="0"/>
              </a:spcAft>
              <a:buNone/>
              <a:defRPr sz="1800">
                <a:solidFill>
                  <a:srgbClr val="635573"/>
                </a:solidFill>
              </a:defRPr>
            </a:lvl7pPr>
            <a:lvl8pPr lvl="7" rtl="0">
              <a:spcBef>
                <a:spcPts val="0"/>
              </a:spcBef>
              <a:spcAft>
                <a:spcPts val="0"/>
              </a:spcAft>
              <a:buNone/>
              <a:defRPr sz="1800">
                <a:solidFill>
                  <a:srgbClr val="635573"/>
                </a:solidFill>
              </a:defRPr>
            </a:lvl8pPr>
            <a:lvl9pPr lvl="8" rtl="0">
              <a:spcBef>
                <a:spcPts val="0"/>
              </a:spcBef>
              <a:spcAft>
                <a:spcPts val="0"/>
              </a:spcAft>
              <a:buNone/>
              <a:defRPr sz="1800">
                <a:solidFill>
                  <a:srgbClr val="635573"/>
                </a:solidFill>
              </a:defRPr>
            </a:lvl9pPr>
          </a:lstStyle>
          <a:p/>
        </p:txBody>
      </p:sp>
      <p:sp>
        <p:nvSpPr>
          <p:cNvPr id="148" name="Google Shape;148;p30"/>
          <p:cNvSpPr txBox="1"/>
          <p:nvPr>
            <p:ph idx="4" type="title"/>
          </p:nvPr>
        </p:nvSpPr>
        <p:spPr>
          <a:xfrm>
            <a:off x="4831200" y="1214188"/>
            <a:ext cx="40023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rgbClr val="635573"/>
                </a:solidFill>
              </a:defRPr>
            </a:lvl1pPr>
            <a:lvl2pPr lvl="1" rtl="0">
              <a:spcBef>
                <a:spcPts val="0"/>
              </a:spcBef>
              <a:spcAft>
                <a:spcPts val="0"/>
              </a:spcAft>
              <a:buNone/>
              <a:defRPr sz="1800">
                <a:solidFill>
                  <a:srgbClr val="635573"/>
                </a:solidFill>
              </a:defRPr>
            </a:lvl2pPr>
            <a:lvl3pPr lvl="2" rtl="0">
              <a:spcBef>
                <a:spcPts val="0"/>
              </a:spcBef>
              <a:spcAft>
                <a:spcPts val="0"/>
              </a:spcAft>
              <a:buNone/>
              <a:defRPr sz="1800">
                <a:solidFill>
                  <a:srgbClr val="635573"/>
                </a:solidFill>
              </a:defRPr>
            </a:lvl3pPr>
            <a:lvl4pPr lvl="3" rtl="0">
              <a:spcBef>
                <a:spcPts val="0"/>
              </a:spcBef>
              <a:spcAft>
                <a:spcPts val="0"/>
              </a:spcAft>
              <a:buNone/>
              <a:defRPr sz="1800">
                <a:solidFill>
                  <a:srgbClr val="635573"/>
                </a:solidFill>
              </a:defRPr>
            </a:lvl4pPr>
            <a:lvl5pPr lvl="4" rtl="0">
              <a:spcBef>
                <a:spcPts val="0"/>
              </a:spcBef>
              <a:spcAft>
                <a:spcPts val="0"/>
              </a:spcAft>
              <a:buNone/>
              <a:defRPr sz="1800">
                <a:solidFill>
                  <a:srgbClr val="635573"/>
                </a:solidFill>
              </a:defRPr>
            </a:lvl5pPr>
            <a:lvl6pPr lvl="5" rtl="0">
              <a:spcBef>
                <a:spcPts val="0"/>
              </a:spcBef>
              <a:spcAft>
                <a:spcPts val="0"/>
              </a:spcAft>
              <a:buNone/>
              <a:defRPr sz="1800">
                <a:solidFill>
                  <a:srgbClr val="635573"/>
                </a:solidFill>
              </a:defRPr>
            </a:lvl6pPr>
            <a:lvl7pPr lvl="6" rtl="0">
              <a:spcBef>
                <a:spcPts val="0"/>
              </a:spcBef>
              <a:spcAft>
                <a:spcPts val="0"/>
              </a:spcAft>
              <a:buNone/>
              <a:defRPr sz="1800">
                <a:solidFill>
                  <a:srgbClr val="635573"/>
                </a:solidFill>
              </a:defRPr>
            </a:lvl7pPr>
            <a:lvl8pPr lvl="7" rtl="0">
              <a:spcBef>
                <a:spcPts val="0"/>
              </a:spcBef>
              <a:spcAft>
                <a:spcPts val="0"/>
              </a:spcAft>
              <a:buNone/>
              <a:defRPr sz="1800">
                <a:solidFill>
                  <a:srgbClr val="635573"/>
                </a:solidFill>
              </a:defRPr>
            </a:lvl8pPr>
            <a:lvl9pPr lvl="8" rtl="0">
              <a:spcBef>
                <a:spcPts val="0"/>
              </a:spcBef>
              <a:spcAft>
                <a:spcPts val="0"/>
              </a:spcAft>
              <a:buNone/>
              <a:defRPr sz="1800">
                <a:solidFill>
                  <a:srgbClr val="635573"/>
                </a:solidFill>
              </a:defRPr>
            </a:lvl9pPr>
          </a:lstStyle>
          <a:p/>
        </p:txBody>
      </p:sp>
      <p:pic>
        <p:nvPicPr>
          <p:cNvPr id="149" name="Google Shape;149;p30"/>
          <p:cNvPicPr preferRelativeResize="0"/>
          <p:nvPr/>
        </p:nvPicPr>
        <p:blipFill>
          <a:blip r:embed="rId2">
            <a:alphaModFix/>
          </a:blip>
          <a:stretch>
            <a:fillRect/>
          </a:stretch>
        </p:blipFill>
        <p:spPr>
          <a:xfrm>
            <a:off x="7838875" y="-252100"/>
            <a:ext cx="1662150" cy="16621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0" name="Shape 150"/>
        <p:cNvGrpSpPr/>
        <p:nvPr/>
      </p:nvGrpSpPr>
      <p:grpSpPr>
        <a:xfrm>
          <a:off x="0" y="0"/>
          <a:ext cx="0" cy="0"/>
          <a:chOff x="0" y="0"/>
          <a:chExt cx="0" cy="0"/>
        </a:xfrm>
      </p:grpSpPr>
      <p:sp>
        <p:nvSpPr>
          <p:cNvPr id="151" name="Google Shape;15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 name="Google Shape;15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53" name="Google Shape;153;p31"/>
          <p:cNvPicPr preferRelativeResize="0"/>
          <p:nvPr/>
        </p:nvPicPr>
        <p:blipFill>
          <a:blip r:embed="rId2">
            <a:alphaModFix/>
          </a:blip>
          <a:stretch>
            <a:fillRect/>
          </a:stretch>
        </p:blipFill>
        <p:spPr>
          <a:xfrm>
            <a:off x="7857301" y="-233675"/>
            <a:ext cx="1625302" cy="16253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510750" y="287250"/>
            <a:ext cx="8122500" cy="45690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570000" y="1152475"/>
            <a:ext cx="8004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rgbClr val="9BACBD"/>
        </a:solidFill>
      </p:bgPr>
    </p:bg>
    <p:spTree>
      <p:nvGrpSpPr>
        <p:cNvPr id="154" name="Shape 154"/>
        <p:cNvGrpSpPr/>
        <p:nvPr/>
      </p:nvGrpSpPr>
      <p:grpSpPr>
        <a:xfrm>
          <a:off x="0" y="0"/>
          <a:ext cx="0" cy="0"/>
          <a:chOff x="0" y="0"/>
          <a:chExt cx="0" cy="0"/>
        </a:xfrm>
      </p:grpSpPr>
      <p:sp>
        <p:nvSpPr>
          <p:cNvPr id="155" name="Google Shape;155;p32"/>
          <p:cNvSpPr txBox="1"/>
          <p:nvPr>
            <p:ph type="title"/>
          </p:nvPr>
        </p:nvSpPr>
        <p:spPr>
          <a:xfrm>
            <a:off x="311700" y="555600"/>
            <a:ext cx="4037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6" name="Google Shape;156;p32"/>
          <p:cNvSpPr txBox="1"/>
          <p:nvPr>
            <p:ph idx="1" type="body"/>
          </p:nvPr>
        </p:nvSpPr>
        <p:spPr>
          <a:xfrm>
            <a:off x="311700" y="1389600"/>
            <a:ext cx="4037400" cy="3179400"/>
          </a:xfrm>
          <a:prstGeom prst="rect">
            <a:avLst/>
          </a:prstGeom>
        </p:spPr>
        <p:txBody>
          <a:bodyPr anchorCtr="0" anchor="t" bIns="91425" lIns="91425" spcFirstLastPara="1" rIns="91425" wrap="square" tIns="91425">
            <a:noAutofit/>
          </a:bodyPr>
          <a:lstStyle>
            <a:lvl1pPr indent="-304800" lvl="0" marL="457200" rtl="0">
              <a:spcBef>
                <a:spcPts val="100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0"/>
              </a:spcAft>
              <a:buClr>
                <a:srgbClr val="FFFFFF"/>
              </a:buClr>
              <a:buSzPts val="1200"/>
              <a:buChar char="■"/>
              <a:defRPr sz="1200">
                <a:solidFill>
                  <a:srgbClr val="FFFFFF"/>
                </a:solidFill>
              </a:defRPr>
            </a:lvl9pPr>
          </a:lstStyle>
          <a:p/>
        </p:txBody>
      </p:sp>
      <p:sp>
        <p:nvSpPr>
          <p:cNvPr id="157" name="Google Shape;15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
        <p:nvSpPr>
          <p:cNvPr id="158" name="Google Shape;158;p32"/>
          <p:cNvSpPr/>
          <p:nvPr/>
        </p:nvSpPr>
        <p:spPr>
          <a:xfrm>
            <a:off x="5286150" y="1007675"/>
            <a:ext cx="3293100" cy="3293100"/>
          </a:xfrm>
          <a:prstGeom prst="rect">
            <a:avLst/>
          </a:prstGeom>
          <a:noFill/>
          <a:ln cap="flat"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rgbClr val="FFFFFF"/>
                </a:solidFill>
                <a:latin typeface="Barlow Light"/>
                <a:ea typeface="Barlow Light"/>
                <a:cs typeface="Barlow Light"/>
                <a:sym typeface="Barlow Light"/>
              </a:rPr>
              <a:t>KUVA</a:t>
            </a:r>
            <a:endParaRPr>
              <a:solidFill>
                <a:srgbClr val="FFFFFF"/>
              </a:solidFill>
              <a:latin typeface="Barlow Light"/>
              <a:ea typeface="Barlow Light"/>
              <a:cs typeface="Barlow Light"/>
              <a:sym typeface="Barlow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ma ulkoasu 1">
  <p:cSld name="CUSTOM">
    <p:spTree>
      <p:nvGrpSpPr>
        <p:cNvPr id="159" name="Shape 159"/>
        <p:cNvGrpSpPr/>
        <p:nvPr/>
      </p:nvGrpSpPr>
      <p:grpSpPr>
        <a:xfrm>
          <a:off x="0" y="0"/>
          <a:ext cx="0" cy="0"/>
          <a:chOff x="0" y="0"/>
          <a:chExt cx="0" cy="0"/>
        </a:xfrm>
      </p:grpSpPr>
      <p:sp>
        <p:nvSpPr>
          <p:cNvPr id="160" name="Google Shape;160;p33"/>
          <p:cNvSpPr txBox="1"/>
          <p:nvPr>
            <p:ph type="title"/>
          </p:nvPr>
        </p:nvSpPr>
        <p:spPr>
          <a:xfrm>
            <a:off x="311700" y="555600"/>
            <a:ext cx="4037400" cy="755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78774"/>
              </a:buClr>
              <a:buSzPts val="2400"/>
              <a:buNone/>
              <a:defRPr sz="2400">
                <a:solidFill>
                  <a:srgbClr val="F7877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1" name="Google Shape;161;p33"/>
          <p:cNvSpPr txBox="1"/>
          <p:nvPr>
            <p:ph idx="1" type="body"/>
          </p:nvPr>
        </p:nvSpPr>
        <p:spPr>
          <a:xfrm>
            <a:off x="311700" y="1389600"/>
            <a:ext cx="4037400" cy="3179400"/>
          </a:xfrm>
          <a:prstGeom prst="rect">
            <a:avLst/>
          </a:prstGeom>
        </p:spPr>
        <p:txBody>
          <a:bodyPr anchorCtr="0" anchor="t" bIns="91425" lIns="91425" spcFirstLastPara="1" rIns="91425" wrap="square" tIns="91425">
            <a:noAutofit/>
          </a:bodyPr>
          <a:lstStyle>
            <a:lvl1pPr indent="-304800" lvl="0" marL="457200" rtl="0">
              <a:spcBef>
                <a:spcPts val="100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0"/>
              </a:spcAft>
              <a:buClr>
                <a:srgbClr val="FFFFFF"/>
              </a:buClr>
              <a:buSzPts val="1200"/>
              <a:buChar char="■"/>
              <a:defRPr sz="1200">
                <a:solidFill>
                  <a:srgbClr val="FFFFFF"/>
                </a:solidFill>
              </a:defRPr>
            </a:lvl9pPr>
          </a:lstStyle>
          <a:p/>
        </p:txBody>
      </p:sp>
      <p:sp>
        <p:nvSpPr>
          <p:cNvPr id="162" name="Google Shape;162;p33"/>
          <p:cNvSpPr/>
          <p:nvPr/>
        </p:nvSpPr>
        <p:spPr>
          <a:xfrm>
            <a:off x="5286150" y="1007675"/>
            <a:ext cx="3293100" cy="3293100"/>
          </a:xfrm>
          <a:prstGeom prst="rect">
            <a:avLst/>
          </a:prstGeom>
          <a:noFill/>
          <a:ln cap="flat"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rgbClr val="FFFFFF"/>
                </a:solidFill>
                <a:latin typeface="Barlow Light"/>
                <a:ea typeface="Barlow Light"/>
                <a:cs typeface="Barlow Light"/>
                <a:sym typeface="Barlow Light"/>
              </a:rPr>
              <a:t>KUVA</a:t>
            </a:r>
            <a:endParaRPr>
              <a:solidFill>
                <a:srgbClr val="FFFFFF"/>
              </a:solidFill>
              <a:latin typeface="Barlow Light"/>
              <a:ea typeface="Barlow Light"/>
              <a:cs typeface="Barlow Light"/>
              <a:sym typeface="Barlow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hden sarakkeen teksti 1">
  <p:cSld name="ONE_COLUMN_TEXT_1">
    <p:bg>
      <p:bgPr>
        <a:solidFill>
          <a:srgbClr val="635573"/>
        </a:solidFill>
      </p:bgPr>
    </p:bg>
    <p:spTree>
      <p:nvGrpSpPr>
        <p:cNvPr id="163" name="Shape 163"/>
        <p:cNvGrpSpPr/>
        <p:nvPr/>
      </p:nvGrpSpPr>
      <p:grpSpPr>
        <a:xfrm>
          <a:off x="0" y="0"/>
          <a:ext cx="0" cy="0"/>
          <a:chOff x="0" y="0"/>
          <a:chExt cx="0" cy="0"/>
        </a:xfrm>
      </p:grpSpPr>
      <p:sp>
        <p:nvSpPr>
          <p:cNvPr id="164" name="Google Shape;164;p34"/>
          <p:cNvSpPr txBox="1"/>
          <p:nvPr>
            <p:ph type="title"/>
          </p:nvPr>
        </p:nvSpPr>
        <p:spPr>
          <a:xfrm>
            <a:off x="311700" y="555600"/>
            <a:ext cx="4096800" cy="755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78774"/>
              </a:buClr>
              <a:buSzPts val="2400"/>
              <a:buNone/>
              <a:defRPr sz="2400">
                <a:solidFill>
                  <a:srgbClr val="F7877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5" name="Google Shape;165;p34"/>
          <p:cNvSpPr txBox="1"/>
          <p:nvPr>
            <p:ph idx="1" type="body"/>
          </p:nvPr>
        </p:nvSpPr>
        <p:spPr>
          <a:xfrm>
            <a:off x="311700" y="1389600"/>
            <a:ext cx="4096800" cy="3179400"/>
          </a:xfrm>
          <a:prstGeom prst="rect">
            <a:avLst/>
          </a:prstGeom>
        </p:spPr>
        <p:txBody>
          <a:bodyPr anchorCtr="0" anchor="t" bIns="91425" lIns="91425" spcFirstLastPara="1" rIns="91425" wrap="square" tIns="91425">
            <a:noAutofit/>
          </a:bodyPr>
          <a:lstStyle>
            <a:lvl1pPr indent="-304800" lvl="0" marL="457200" rtl="0">
              <a:spcBef>
                <a:spcPts val="100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0"/>
              </a:spcAft>
              <a:buClr>
                <a:srgbClr val="FFFFFF"/>
              </a:buClr>
              <a:buSzPts val="1200"/>
              <a:buChar char="■"/>
              <a:defRPr sz="1200">
                <a:solidFill>
                  <a:srgbClr val="FFFFFF"/>
                </a:solidFill>
              </a:defRPr>
            </a:lvl9pPr>
          </a:lstStyle>
          <a:p/>
        </p:txBody>
      </p:sp>
      <p:sp>
        <p:nvSpPr>
          <p:cNvPr id="166" name="Google Shape;16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
        <p:nvSpPr>
          <p:cNvPr id="167" name="Google Shape;167;p34"/>
          <p:cNvSpPr/>
          <p:nvPr/>
        </p:nvSpPr>
        <p:spPr>
          <a:xfrm>
            <a:off x="5179350" y="925200"/>
            <a:ext cx="3293100" cy="3293100"/>
          </a:xfrm>
          <a:prstGeom prst="rect">
            <a:avLst/>
          </a:prstGeom>
          <a:noFill/>
          <a:ln cap="flat"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rgbClr val="FFFFFF"/>
                </a:solidFill>
                <a:latin typeface="Barlow Light"/>
                <a:ea typeface="Barlow Light"/>
                <a:cs typeface="Barlow Light"/>
                <a:sym typeface="Barlow Light"/>
              </a:rPr>
              <a:t>KUVA</a:t>
            </a:r>
            <a:endParaRPr>
              <a:solidFill>
                <a:srgbClr val="FFFFFF"/>
              </a:solidFill>
              <a:latin typeface="Barlow Light"/>
              <a:ea typeface="Barlow Light"/>
              <a:cs typeface="Barlow Light"/>
              <a:sym typeface="Barlow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hden sarakkeen teksti 1 1">
  <p:cSld name="ONE_COLUMN_TEXT_1_1">
    <p:bg>
      <p:bgPr>
        <a:solidFill>
          <a:srgbClr val="35545D"/>
        </a:solidFill>
      </p:bgPr>
    </p:bg>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555600"/>
            <a:ext cx="4215600" cy="755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78774"/>
              </a:buClr>
              <a:buSzPts val="2400"/>
              <a:buNone/>
              <a:defRPr sz="2400">
                <a:solidFill>
                  <a:srgbClr val="F7877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0" name="Google Shape;170;p35"/>
          <p:cNvSpPr txBox="1"/>
          <p:nvPr>
            <p:ph idx="1" type="body"/>
          </p:nvPr>
        </p:nvSpPr>
        <p:spPr>
          <a:xfrm>
            <a:off x="311700" y="1389600"/>
            <a:ext cx="4215600" cy="3179400"/>
          </a:xfrm>
          <a:prstGeom prst="rect">
            <a:avLst/>
          </a:prstGeom>
        </p:spPr>
        <p:txBody>
          <a:bodyPr anchorCtr="0" anchor="t" bIns="91425" lIns="91425" spcFirstLastPara="1" rIns="91425" wrap="square" tIns="91425">
            <a:noAutofit/>
          </a:bodyPr>
          <a:lstStyle>
            <a:lvl1pPr indent="-304800" lvl="0" marL="457200" rtl="0">
              <a:spcBef>
                <a:spcPts val="100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0"/>
              </a:spcAft>
              <a:buClr>
                <a:srgbClr val="FFFFFF"/>
              </a:buClr>
              <a:buSzPts val="1200"/>
              <a:buChar char="■"/>
              <a:defRPr sz="1200">
                <a:solidFill>
                  <a:srgbClr val="FFFFFF"/>
                </a:solidFill>
              </a:defRPr>
            </a:lvl9pPr>
          </a:lstStyle>
          <a:p/>
        </p:txBody>
      </p:sp>
      <p:sp>
        <p:nvSpPr>
          <p:cNvPr id="171" name="Google Shape;17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
        <p:nvSpPr>
          <p:cNvPr id="172" name="Google Shape;172;p35"/>
          <p:cNvSpPr/>
          <p:nvPr/>
        </p:nvSpPr>
        <p:spPr>
          <a:xfrm>
            <a:off x="5179350" y="925200"/>
            <a:ext cx="3293100" cy="3293100"/>
          </a:xfrm>
          <a:prstGeom prst="rect">
            <a:avLst/>
          </a:prstGeom>
          <a:noFill/>
          <a:ln cap="flat"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rgbClr val="FFFFFF"/>
                </a:solidFill>
                <a:latin typeface="Barlow Light"/>
                <a:ea typeface="Barlow Light"/>
                <a:cs typeface="Barlow Light"/>
                <a:sym typeface="Barlow Light"/>
              </a:rPr>
              <a:t>KUVA</a:t>
            </a:r>
            <a:endParaRPr>
              <a:solidFill>
                <a:srgbClr val="FFFFFF"/>
              </a:solidFill>
              <a:latin typeface="Barlow Light"/>
              <a:ea typeface="Barlow Light"/>
              <a:cs typeface="Barlow Light"/>
              <a:sym typeface="Barlow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73" name="Shape 173"/>
        <p:cNvGrpSpPr/>
        <p:nvPr/>
      </p:nvGrpSpPr>
      <p:grpSpPr>
        <a:xfrm>
          <a:off x="0" y="0"/>
          <a:ext cx="0" cy="0"/>
          <a:chOff x="0" y="0"/>
          <a:chExt cx="0" cy="0"/>
        </a:xfrm>
      </p:grpSpPr>
      <p:sp>
        <p:nvSpPr>
          <p:cNvPr id="174" name="Google Shape;174;p3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5" name="Google Shape;17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76" name="Google Shape;176;p36"/>
          <p:cNvPicPr preferRelativeResize="0"/>
          <p:nvPr/>
        </p:nvPicPr>
        <p:blipFill>
          <a:blip r:embed="rId2">
            <a:alphaModFix/>
          </a:blip>
          <a:stretch>
            <a:fillRect/>
          </a:stretch>
        </p:blipFill>
        <p:spPr>
          <a:xfrm>
            <a:off x="7518701" y="0"/>
            <a:ext cx="1625302" cy="162530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77" name="Shape 177"/>
        <p:cNvGrpSpPr/>
        <p:nvPr/>
      </p:nvGrpSpPr>
      <p:grpSpPr>
        <a:xfrm>
          <a:off x="0" y="0"/>
          <a:ext cx="0" cy="0"/>
          <a:chOff x="0" y="0"/>
          <a:chExt cx="0" cy="0"/>
        </a:xfrm>
      </p:grpSpPr>
      <p:sp>
        <p:nvSpPr>
          <p:cNvPr id="178" name="Google Shape;178;p37"/>
          <p:cNvSpPr/>
          <p:nvPr/>
        </p:nvSpPr>
        <p:spPr>
          <a:xfrm>
            <a:off x="4572000" y="-125"/>
            <a:ext cx="4572000" cy="5143500"/>
          </a:xfrm>
          <a:prstGeom prst="rect">
            <a:avLst/>
          </a:prstGeom>
          <a:solidFill>
            <a:srgbClr val="9BA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7"/>
          <p:cNvSpPr txBox="1"/>
          <p:nvPr>
            <p:ph type="title"/>
          </p:nvPr>
        </p:nvSpPr>
        <p:spPr>
          <a:xfrm>
            <a:off x="265500" y="18427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0" name="Google Shape;180;p37"/>
          <p:cNvSpPr txBox="1"/>
          <p:nvPr>
            <p:ph idx="1" type="subTitle"/>
          </p:nvPr>
        </p:nvSpPr>
        <p:spPr>
          <a:xfrm>
            <a:off x="265500" y="34126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Clr>
                <a:srgbClr val="FFFFFF"/>
              </a:buClr>
              <a:buSzPts val="2100"/>
              <a:buNone/>
              <a:defRPr sz="2100">
                <a:solidFill>
                  <a:srgbClr val="FFFFFF"/>
                </a:solidFill>
              </a:defRPr>
            </a:lvl1pPr>
            <a:lvl2pPr lvl="1" rtl="0" algn="ctr">
              <a:lnSpc>
                <a:spcPct val="100000"/>
              </a:lnSpc>
              <a:spcBef>
                <a:spcPts val="1000"/>
              </a:spcBef>
              <a:spcAft>
                <a:spcPts val="0"/>
              </a:spcAft>
              <a:buClr>
                <a:srgbClr val="FFFFFF"/>
              </a:buClr>
              <a:buSzPts val="2100"/>
              <a:buNone/>
              <a:defRPr sz="2100">
                <a:solidFill>
                  <a:srgbClr val="FFFFFF"/>
                </a:solidFill>
              </a:defRPr>
            </a:lvl2pPr>
            <a:lvl3pPr lvl="2" rtl="0" algn="ctr">
              <a:lnSpc>
                <a:spcPct val="100000"/>
              </a:lnSpc>
              <a:spcBef>
                <a:spcPts val="1000"/>
              </a:spcBef>
              <a:spcAft>
                <a:spcPts val="0"/>
              </a:spcAft>
              <a:buClr>
                <a:srgbClr val="FFFFFF"/>
              </a:buClr>
              <a:buSzPts val="2100"/>
              <a:buNone/>
              <a:defRPr sz="2100">
                <a:solidFill>
                  <a:srgbClr val="FFFFFF"/>
                </a:solidFill>
              </a:defRPr>
            </a:lvl3pPr>
            <a:lvl4pPr lvl="3" rtl="0" algn="ctr">
              <a:lnSpc>
                <a:spcPct val="100000"/>
              </a:lnSpc>
              <a:spcBef>
                <a:spcPts val="1000"/>
              </a:spcBef>
              <a:spcAft>
                <a:spcPts val="0"/>
              </a:spcAft>
              <a:buClr>
                <a:srgbClr val="FFFFFF"/>
              </a:buClr>
              <a:buSzPts val="2100"/>
              <a:buNone/>
              <a:defRPr sz="2100">
                <a:solidFill>
                  <a:srgbClr val="FFFFFF"/>
                </a:solidFill>
              </a:defRPr>
            </a:lvl4pPr>
            <a:lvl5pPr lvl="4" rtl="0" algn="ctr">
              <a:lnSpc>
                <a:spcPct val="100000"/>
              </a:lnSpc>
              <a:spcBef>
                <a:spcPts val="1000"/>
              </a:spcBef>
              <a:spcAft>
                <a:spcPts val="0"/>
              </a:spcAft>
              <a:buClr>
                <a:srgbClr val="FFFFFF"/>
              </a:buClr>
              <a:buSzPts val="2100"/>
              <a:buNone/>
              <a:defRPr sz="2100">
                <a:solidFill>
                  <a:srgbClr val="FFFFFF"/>
                </a:solidFill>
              </a:defRPr>
            </a:lvl5pPr>
            <a:lvl6pPr lvl="5" rtl="0" algn="ctr">
              <a:lnSpc>
                <a:spcPct val="100000"/>
              </a:lnSpc>
              <a:spcBef>
                <a:spcPts val="1000"/>
              </a:spcBef>
              <a:spcAft>
                <a:spcPts val="0"/>
              </a:spcAft>
              <a:buClr>
                <a:srgbClr val="FFFFFF"/>
              </a:buClr>
              <a:buSzPts val="2100"/>
              <a:buNone/>
              <a:defRPr sz="2100">
                <a:solidFill>
                  <a:srgbClr val="FFFFFF"/>
                </a:solidFill>
              </a:defRPr>
            </a:lvl6pPr>
            <a:lvl7pPr lvl="6" rtl="0" algn="ctr">
              <a:lnSpc>
                <a:spcPct val="100000"/>
              </a:lnSpc>
              <a:spcBef>
                <a:spcPts val="1000"/>
              </a:spcBef>
              <a:spcAft>
                <a:spcPts val="0"/>
              </a:spcAft>
              <a:buClr>
                <a:srgbClr val="FFFFFF"/>
              </a:buClr>
              <a:buSzPts val="2100"/>
              <a:buNone/>
              <a:defRPr sz="2100">
                <a:solidFill>
                  <a:srgbClr val="FFFFFF"/>
                </a:solidFill>
              </a:defRPr>
            </a:lvl7pPr>
            <a:lvl8pPr lvl="7" rtl="0" algn="ctr">
              <a:lnSpc>
                <a:spcPct val="100000"/>
              </a:lnSpc>
              <a:spcBef>
                <a:spcPts val="1000"/>
              </a:spcBef>
              <a:spcAft>
                <a:spcPts val="0"/>
              </a:spcAft>
              <a:buClr>
                <a:srgbClr val="FFFFFF"/>
              </a:buClr>
              <a:buSzPts val="2100"/>
              <a:buNone/>
              <a:defRPr sz="2100">
                <a:solidFill>
                  <a:srgbClr val="FFFFFF"/>
                </a:solidFill>
              </a:defRPr>
            </a:lvl8pPr>
            <a:lvl9pPr lvl="8" rtl="0" algn="ctr">
              <a:lnSpc>
                <a:spcPct val="100000"/>
              </a:lnSpc>
              <a:spcBef>
                <a:spcPts val="1000"/>
              </a:spcBef>
              <a:spcAft>
                <a:spcPts val="0"/>
              </a:spcAft>
              <a:buClr>
                <a:srgbClr val="FFFFFF"/>
              </a:buClr>
              <a:buSzPts val="2100"/>
              <a:buNone/>
              <a:defRPr sz="2100">
                <a:solidFill>
                  <a:srgbClr val="FFFFFF"/>
                </a:solidFill>
              </a:defRPr>
            </a:lvl9pPr>
          </a:lstStyle>
          <a:p/>
        </p:txBody>
      </p:sp>
      <p:sp>
        <p:nvSpPr>
          <p:cNvPr id="181" name="Google Shape;181;p3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1000"/>
              </a:spcBef>
              <a:spcAft>
                <a:spcPts val="0"/>
              </a:spcAft>
              <a:buClr>
                <a:srgbClr val="FFFFFF"/>
              </a:buClr>
              <a:buSzPts val="1800"/>
              <a:buChar char="●"/>
              <a:defRPr>
                <a:solidFill>
                  <a:srgbClr val="FFFFFF"/>
                </a:solidFill>
              </a:defRPr>
            </a:lvl1pPr>
            <a:lvl2pPr indent="-317500" lvl="1" marL="914400" rtl="0">
              <a:spcBef>
                <a:spcPts val="1000"/>
              </a:spcBef>
              <a:spcAft>
                <a:spcPts val="0"/>
              </a:spcAft>
              <a:buClr>
                <a:srgbClr val="FFFFFF"/>
              </a:buClr>
              <a:buSzPts val="1400"/>
              <a:buChar char="○"/>
              <a:defRPr>
                <a:solidFill>
                  <a:srgbClr val="FFFFFF"/>
                </a:solidFill>
              </a:defRPr>
            </a:lvl2pPr>
            <a:lvl3pPr indent="-317500" lvl="2" marL="1371600" rtl="0">
              <a:spcBef>
                <a:spcPts val="1000"/>
              </a:spcBef>
              <a:spcAft>
                <a:spcPts val="0"/>
              </a:spcAft>
              <a:buClr>
                <a:srgbClr val="FFFFFF"/>
              </a:buClr>
              <a:buSzPts val="1400"/>
              <a:buChar char="■"/>
              <a:defRPr>
                <a:solidFill>
                  <a:srgbClr val="FFFFFF"/>
                </a:solidFill>
              </a:defRPr>
            </a:lvl3pPr>
            <a:lvl4pPr indent="-317500" lvl="3" marL="1828800" rtl="0">
              <a:spcBef>
                <a:spcPts val="1000"/>
              </a:spcBef>
              <a:spcAft>
                <a:spcPts val="0"/>
              </a:spcAft>
              <a:buClr>
                <a:srgbClr val="FFFFFF"/>
              </a:buClr>
              <a:buSzPts val="1400"/>
              <a:buChar char="●"/>
              <a:defRPr>
                <a:solidFill>
                  <a:srgbClr val="FFFFFF"/>
                </a:solidFill>
              </a:defRPr>
            </a:lvl4pPr>
            <a:lvl5pPr indent="-317500" lvl="4" marL="2286000" rtl="0">
              <a:spcBef>
                <a:spcPts val="1000"/>
              </a:spcBef>
              <a:spcAft>
                <a:spcPts val="0"/>
              </a:spcAft>
              <a:buClr>
                <a:srgbClr val="FFFFFF"/>
              </a:buClr>
              <a:buSzPts val="1400"/>
              <a:buChar char="○"/>
              <a:defRPr>
                <a:solidFill>
                  <a:srgbClr val="FFFFFF"/>
                </a:solidFill>
              </a:defRPr>
            </a:lvl5pPr>
            <a:lvl6pPr indent="-317500" lvl="5" marL="2743200" rtl="0">
              <a:spcBef>
                <a:spcPts val="1000"/>
              </a:spcBef>
              <a:spcAft>
                <a:spcPts val="0"/>
              </a:spcAft>
              <a:buClr>
                <a:srgbClr val="FFFFFF"/>
              </a:buClr>
              <a:buSzPts val="1400"/>
              <a:buChar char="■"/>
              <a:defRPr>
                <a:solidFill>
                  <a:srgbClr val="FFFFFF"/>
                </a:solidFill>
              </a:defRPr>
            </a:lvl6pPr>
            <a:lvl7pPr indent="-317500" lvl="6" marL="3200400" rtl="0">
              <a:spcBef>
                <a:spcPts val="1000"/>
              </a:spcBef>
              <a:spcAft>
                <a:spcPts val="0"/>
              </a:spcAft>
              <a:buClr>
                <a:srgbClr val="FFFFFF"/>
              </a:buClr>
              <a:buSzPts val="1400"/>
              <a:buChar char="●"/>
              <a:defRPr>
                <a:solidFill>
                  <a:srgbClr val="FFFFFF"/>
                </a:solidFill>
              </a:defRPr>
            </a:lvl7pPr>
            <a:lvl8pPr indent="-317500" lvl="7" marL="3657600" rtl="0">
              <a:spcBef>
                <a:spcPts val="1000"/>
              </a:spcBef>
              <a:spcAft>
                <a:spcPts val="0"/>
              </a:spcAft>
              <a:buClr>
                <a:srgbClr val="FFFFFF"/>
              </a:buClr>
              <a:buSzPts val="1400"/>
              <a:buChar char="○"/>
              <a:defRPr>
                <a:solidFill>
                  <a:srgbClr val="FFFFFF"/>
                </a:solidFill>
              </a:defRPr>
            </a:lvl8pPr>
            <a:lvl9pPr indent="-317500" lvl="8" marL="4114800" rtl="0">
              <a:spcBef>
                <a:spcPts val="1000"/>
              </a:spcBef>
              <a:spcAft>
                <a:spcPts val="0"/>
              </a:spcAft>
              <a:buClr>
                <a:srgbClr val="FFFFFF"/>
              </a:buClr>
              <a:buSzPts val="1400"/>
              <a:buChar char="■"/>
              <a:defRPr>
                <a:solidFill>
                  <a:srgbClr val="FFFFFF"/>
                </a:solidFill>
              </a:defRPr>
            </a:lvl9pPr>
          </a:lstStyle>
          <a:p/>
        </p:txBody>
      </p:sp>
      <p:sp>
        <p:nvSpPr>
          <p:cNvPr id="182" name="Google Shape;18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83" name="Google Shape;183;p37"/>
          <p:cNvPicPr preferRelativeResize="0"/>
          <p:nvPr/>
        </p:nvPicPr>
        <p:blipFill>
          <a:blip r:embed="rId2">
            <a:alphaModFix/>
          </a:blip>
          <a:stretch>
            <a:fillRect/>
          </a:stretch>
        </p:blipFill>
        <p:spPr>
          <a:xfrm>
            <a:off x="-372299" y="-233675"/>
            <a:ext cx="1625302" cy="162530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sion otsikko ja kuvaus 2">
  <p:cSld name="SECTION_TITLE_AND_DESCRIPTION_2">
    <p:spTree>
      <p:nvGrpSpPr>
        <p:cNvPr id="184" name="Shape 184"/>
        <p:cNvGrpSpPr/>
        <p:nvPr/>
      </p:nvGrpSpPr>
      <p:grpSpPr>
        <a:xfrm>
          <a:off x="0" y="0"/>
          <a:ext cx="0" cy="0"/>
          <a:chOff x="0" y="0"/>
          <a:chExt cx="0" cy="0"/>
        </a:xfrm>
      </p:grpSpPr>
      <p:sp>
        <p:nvSpPr>
          <p:cNvPr id="185" name="Google Shape;185;p38"/>
          <p:cNvSpPr/>
          <p:nvPr/>
        </p:nvSpPr>
        <p:spPr>
          <a:xfrm>
            <a:off x="4572000" y="-125"/>
            <a:ext cx="4572000" cy="5143500"/>
          </a:xfrm>
          <a:prstGeom prst="rect">
            <a:avLst/>
          </a:prstGeom>
          <a:solidFill>
            <a:srgbClr val="635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8"/>
          <p:cNvSpPr txBox="1"/>
          <p:nvPr>
            <p:ph type="title"/>
          </p:nvPr>
        </p:nvSpPr>
        <p:spPr>
          <a:xfrm>
            <a:off x="265500" y="18427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7" name="Google Shape;187;p38"/>
          <p:cNvSpPr txBox="1"/>
          <p:nvPr>
            <p:ph idx="1" type="subTitle"/>
          </p:nvPr>
        </p:nvSpPr>
        <p:spPr>
          <a:xfrm>
            <a:off x="265500" y="34126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Clr>
                <a:srgbClr val="FFFFFF"/>
              </a:buClr>
              <a:buSzPts val="2100"/>
              <a:buNone/>
              <a:defRPr sz="2100">
                <a:solidFill>
                  <a:srgbClr val="FFFFFF"/>
                </a:solidFill>
              </a:defRPr>
            </a:lvl1pPr>
            <a:lvl2pPr lvl="1" rtl="0" algn="ctr">
              <a:lnSpc>
                <a:spcPct val="100000"/>
              </a:lnSpc>
              <a:spcBef>
                <a:spcPts val="1000"/>
              </a:spcBef>
              <a:spcAft>
                <a:spcPts val="0"/>
              </a:spcAft>
              <a:buClr>
                <a:srgbClr val="FFFFFF"/>
              </a:buClr>
              <a:buSzPts val="2100"/>
              <a:buNone/>
              <a:defRPr sz="2100">
                <a:solidFill>
                  <a:srgbClr val="FFFFFF"/>
                </a:solidFill>
              </a:defRPr>
            </a:lvl2pPr>
            <a:lvl3pPr lvl="2" rtl="0" algn="ctr">
              <a:lnSpc>
                <a:spcPct val="100000"/>
              </a:lnSpc>
              <a:spcBef>
                <a:spcPts val="1000"/>
              </a:spcBef>
              <a:spcAft>
                <a:spcPts val="0"/>
              </a:spcAft>
              <a:buClr>
                <a:srgbClr val="FFFFFF"/>
              </a:buClr>
              <a:buSzPts val="2100"/>
              <a:buNone/>
              <a:defRPr sz="2100">
                <a:solidFill>
                  <a:srgbClr val="FFFFFF"/>
                </a:solidFill>
              </a:defRPr>
            </a:lvl3pPr>
            <a:lvl4pPr lvl="3" rtl="0" algn="ctr">
              <a:lnSpc>
                <a:spcPct val="100000"/>
              </a:lnSpc>
              <a:spcBef>
                <a:spcPts val="1000"/>
              </a:spcBef>
              <a:spcAft>
                <a:spcPts val="0"/>
              </a:spcAft>
              <a:buClr>
                <a:srgbClr val="FFFFFF"/>
              </a:buClr>
              <a:buSzPts val="2100"/>
              <a:buNone/>
              <a:defRPr sz="2100">
                <a:solidFill>
                  <a:srgbClr val="FFFFFF"/>
                </a:solidFill>
              </a:defRPr>
            </a:lvl4pPr>
            <a:lvl5pPr lvl="4" rtl="0" algn="ctr">
              <a:lnSpc>
                <a:spcPct val="100000"/>
              </a:lnSpc>
              <a:spcBef>
                <a:spcPts val="1000"/>
              </a:spcBef>
              <a:spcAft>
                <a:spcPts val="0"/>
              </a:spcAft>
              <a:buClr>
                <a:srgbClr val="FFFFFF"/>
              </a:buClr>
              <a:buSzPts val="2100"/>
              <a:buNone/>
              <a:defRPr sz="2100">
                <a:solidFill>
                  <a:srgbClr val="FFFFFF"/>
                </a:solidFill>
              </a:defRPr>
            </a:lvl5pPr>
            <a:lvl6pPr lvl="5" rtl="0" algn="ctr">
              <a:lnSpc>
                <a:spcPct val="100000"/>
              </a:lnSpc>
              <a:spcBef>
                <a:spcPts val="1000"/>
              </a:spcBef>
              <a:spcAft>
                <a:spcPts val="0"/>
              </a:spcAft>
              <a:buClr>
                <a:srgbClr val="FFFFFF"/>
              </a:buClr>
              <a:buSzPts val="2100"/>
              <a:buNone/>
              <a:defRPr sz="2100">
                <a:solidFill>
                  <a:srgbClr val="FFFFFF"/>
                </a:solidFill>
              </a:defRPr>
            </a:lvl6pPr>
            <a:lvl7pPr lvl="6" rtl="0" algn="ctr">
              <a:lnSpc>
                <a:spcPct val="100000"/>
              </a:lnSpc>
              <a:spcBef>
                <a:spcPts val="1000"/>
              </a:spcBef>
              <a:spcAft>
                <a:spcPts val="0"/>
              </a:spcAft>
              <a:buClr>
                <a:srgbClr val="FFFFFF"/>
              </a:buClr>
              <a:buSzPts val="2100"/>
              <a:buNone/>
              <a:defRPr sz="2100">
                <a:solidFill>
                  <a:srgbClr val="FFFFFF"/>
                </a:solidFill>
              </a:defRPr>
            </a:lvl7pPr>
            <a:lvl8pPr lvl="7" rtl="0" algn="ctr">
              <a:lnSpc>
                <a:spcPct val="100000"/>
              </a:lnSpc>
              <a:spcBef>
                <a:spcPts val="1000"/>
              </a:spcBef>
              <a:spcAft>
                <a:spcPts val="0"/>
              </a:spcAft>
              <a:buClr>
                <a:srgbClr val="FFFFFF"/>
              </a:buClr>
              <a:buSzPts val="2100"/>
              <a:buNone/>
              <a:defRPr sz="2100">
                <a:solidFill>
                  <a:srgbClr val="FFFFFF"/>
                </a:solidFill>
              </a:defRPr>
            </a:lvl8pPr>
            <a:lvl9pPr lvl="8" rtl="0" algn="ctr">
              <a:lnSpc>
                <a:spcPct val="100000"/>
              </a:lnSpc>
              <a:spcBef>
                <a:spcPts val="1000"/>
              </a:spcBef>
              <a:spcAft>
                <a:spcPts val="0"/>
              </a:spcAft>
              <a:buClr>
                <a:srgbClr val="FFFFFF"/>
              </a:buClr>
              <a:buSzPts val="2100"/>
              <a:buNone/>
              <a:defRPr sz="2100">
                <a:solidFill>
                  <a:srgbClr val="FFFFFF"/>
                </a:solidFill>
              </a:defRPr>
            </a:lvl9pPr>
          </a:lstStyle>
          <a:p/>
        </p:txBody>
      </p:sp>
      <p:sp>
        <p:nvSpPr>
          <p:cNvPr id="188" name="Google Shape;188;p3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1000"/>
              </a:spcBef>
              <a:spcAft>
                <a:spcPts val="0"/>
              </a:spcAft>
              <a:buClr>
                <a:srgbClr val="FFFFFF"/>
              </a:buClr>
              <a:buSzPts val="1800"/>
              <a:buChar char="●"/>
              <a:defRPr>
                <a:solidFill>
                  <a:srgbClr val="FFFFFF"/>
                </a:solidFill>
              </a:defRPr>
            </a:lvl1pPr>
            <a:lvl2pPr indent="-317500" lvl="1" marL="914400" rtl="0">
              <a:spcBef>
                <a:spcPts val="1000"/>
              </a:spcBef>
              <a:spcAft>
                <a:spcPts val="0"/>
              </a:spcAft>
              <a:buClr>
                <a:srgbClr val="FFFFFF"/>
              </a:buClr>
              <a:buSzPts val="1400"/>
              <a:buChar char="○"/>
              <a:defRPr>
                <a:solidFill>
                  <a:srgbClr val="FFFFFF"/>
                </a:solidFill>
              </a:defRPr>
            </a:lvl2pPr>
            <a:lvl3pPr indent="-317500" lvl="2" marL="1371600" rtl="0">
              <a:spcBef>
                <a:spcPts val="1000"/>
              </a:spcBef>
              <a:spcAft>
                <a:spcPts val="0"/>
              </a:spcAft>
              <a:buClr>
                <a:srgbClr val="FFFFFF"/>
              </a:buClr>
              <a:buSzPts val="1400"/>
              <a:buChar char="■"/>
              <a:defRPr>
                <a:solidFill>
                  <a:srgbClr val="FFFFFF"/>
                </a:solidFill>
              </a:defRPr>
            </a:lvl3pPr>
            <a:lvl4pPr indent="-317500" lvl="3" marL="1828800" rtl="0">
              <a:spcBef>
                <a:spcPts val="1000"/>
              </a:spcBef>
              <a:spcAft>
                <a:spcPts val="0"/>
              </a:spcAft>
              <a:buClr>
                <a:srgbClr val="FFFFFF"/>
              </a:buClr>
              <a:buSzPts val="1400"/>
              <a:buChar char="●"/>
              <a:defRPr>
                <a:solidFill>
                  <a:srgbClr val="FFFFFF"/>
                </a:solidFill>
              </a:defRPr>
            </a:lvl4pPr>
            <a:lvl5pPr indent="-317500" lvl="4" marL="2286000" rtl="0">
              <a:spcBef>
                <a:spcPts val="1000"/>
              </a:spcBef>
              <a:spcAft>
                <a:spcPts val="0"/>
              </a:spcAft>
              <a:buClr>
                <a:srgbClr val="FFFFFF"/>
              </a:buClr>
              <a:buSzPts val="1400"/>
              <a:buChar char="○"/>
              <a:defRPr>
                <a:solidFill>
                  <a:srgbClr val="FFFFFF"/>
                </a:solidFill>
              </a:defRPr>
            </a:lvl5pPr>
            <a:lvl6pPr indent="-317500" lvl="5" marL="2743200" rtl="0">
              <a:spcBef>
                <a:spcPts val="1000"/>
              </a:spcBef>
              <a:spcAft>
                <a:spcPts val="0"/>
              </a:spcAft>
              <a:buClr>
                <a:srgbClr val="FFFFFF"/>
              </a:buClr>
              <a:buSzPts val="1400"/>
              <a:buChar char="■"/>
              <a:defRPr>
                <a:solidFill>
                  <a:srgbClr val="FFFFFF"/>
                </a:solidFill>
              </a:defRPr>
            </a:lvl6pPr>
            <a:lvl7pPr indent="-317500" lvl="6" marL="3200400" rtl="0">
              <a:spcBef>
                <a:spcPts val="1000"/>
              </a:spcBef>
              <a:spcAft>
                <a:spcPts val="0"/>
              </a:spcAft>
              <a:buClr>
                <a:srgbClr val="FFFFFF"/>
              </a:buClr>
              <a:buSzPts val="1400"/>
              <a:buChar char="●"/>
              <a:defRPr>
                <a:solidFill>
                  <a:srgbClr val="FFFFFF"/>
                </a:solidFill>
              </a:defRPr>
            </a:lvl7pPr>
            <a:lvl8pPr indent="-317500" lvl="7" marL="3657600" rtl="0">
              <a:spcBef>
                <a:spcPts val="1000"/>
              </a:spcBef>
              <a:spcAft>
                <a:spcPts val="0"/>
              </a:spcAft>
              <a:buClr>
                <a:srgbClr val="FFFFFF"/>
              </a:buClr>
              <a:buSzPts val="1400"/>
              <a:buChar char="○"/>
              <a:defRPr>
                <a:solidFill>
                  <a:srgbClr val="FFFFFF"/>
                </a:solidFill>
              </a:defRPr>
            </a:lvl8pPr>
            <a:lvl9pPr indent="-317500" lvl="8" marL="4114800" rtl="0">
              <a:spcBef>
                <a:spcPts val="1000"/>
              </a:spcBef>
              <a:spcAft>
                <a:spcPts val="0"/>
              </a:spcAft>
              <a:buClr>
                <a:srgbClr val="FFFFFF"/>
              </a:buClr>
              <a:buSzPts val="1400"/>
              <a:buChar char="■"/>
              <a:defRPr>
                <a:solidFill>
                  <a:srgbClr val="FFFFFF"/>
                </a:solidFill>
              </a:defRPr>
            </a:lvl9pPr>
          </a:lstStyle>
          <a:p/>
        </p:txBody>
      </p:sp>
      <p:sp>
        <p:nvSpPr>
          <p:cNvPr id="189" name="Google Shape;18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90" name="Google Shape;190;p38"/>
          <p:cNvPicPr preferRelativeResize="0"/>
          <p:nvPr/>
        </p:nvPicPr>
        <p:blipFill>
          <a:blip r:embed="rId2">
            <a:alphaModFix/>
          </a:blip>
          <a:stretch>
            <a:fillRect/>
          </a:stretch>
        </p:blipFill>
        <p:spPr>
          <a:xfrm>
            <a:off x="-372299" y="-233675"/>
            <a:ext cx="1625302" cy="162530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sion otsikko ja kuvaus 1">
  <p:cSld name="SECTION_TITLE_AND_DESCRIPTION_1">
    <p:spTree>
      <p:nvGrpSpPr>
        <p:cNvPr id="191" name="Shape 191"/>
        <p:cNvGrpSpPr/>
        <p:nvPr/>
      </p:nvGrpSpPr>
      <p:grpSpPr>
        <a:xfrm>
          <a:off x="0" y="0"/>
          <a:ext cx="0" cy="0"/>
          <a:chOff x="0" y="0"/>
          <a:chExt cx="0" cy="0"/>
        </a:xfrm>
      </p:grpSpPr>
      <p:sp>
        <p:nvSpPr>
          <p:cNvPr id="192" name="Google Shape;192;p39"/>
          <p:cNvSpPr/>
          <p:nvPr/>
        </p:nvSpPr>
        <p:spPr>
          <a:xfrm>
            <a:off x="4572000" y="-125"/>
            <a:ext cx="4572000" cy="5143500"/>
          </a:xfrm>
          <a:prstGeom prst="rect">
            <a:avLst/>
          </a:prstGeom>
          <a:solidFill>
            <a:srgbClr val="3554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9"/>
          <p:cNvSpPr txBox="1"/>
          <p:nvPr>
            <p:ph type="title"/>
          </p:nvPr>
        </p:nvSpPr>
        <p:spPr>
          <a:xfrm>
            <a:off x="265500" y="18427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4" name="Google Shape;194;p39"/>
          <p:cNvSpPr txBox="1"/>
          <p:nvPr>
            <p:ph idx="1" type="subTitle"/>
          </p:nvPr>
        </p:nvSpPr>
        <p:spPr>
          <a:xfrm>
            <a:off x="265500" y="34126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Clr>
                <a:srgbClr val="FFFFFF"/>
              </a:buClr>
              <a:buSzPts val="2100"/>
              <a:buNone/>
              <a:defRPr sz="2100">
                <a:solidFill>
                  <a:srgbClr val="FFFFFF"/>
                </a:solidFill>
              </a:defRPr>
            </a:lvl1pPr>
            <a:lvl2pPr lvl="1" rtl="0" algn="ctr">
              <a:lnSpc>
                <a:spcPct val="100000"/>
              </a:lnSpc>
              <a:spcBef>
                <a:spcPts val="1000"/>
              </a:spcBef>
              <a:spcAft>
                <a:spcPts val="0"/>
              </a:spcAft>
              <a:buClr>
                <a:srgbClr val="FFFFFF"/>
              </a:buClr>
              <a:buSzPts val="2100"/>
              <a:buNone/>
              <a:defRPr sz="2100">
                <a:solidFill>
                  <a:srgbClr val="FFFFFF"/>
                </a:solidFill>
              </a:defRPr>
            </a:lvl2pPr>
            <a:lvl3pPr lvl="2" rtl="0" algn="ctr">
              <a:lnSpc>
                <a:spcPct val="100000"/>
              </a:lnSpc>
              <a:spcBef>
                <a:spcPts val="1000"/>
              </a:spcBef>
              <a:spcAft>
                <a:spcPts val="0"/>
              </a:spcAft>
              <a:buClr>
                <a:srgbClr val="FFFFFF"/>
              </a:buClr>
              <a:buSzPts val="2100"/>
              <a:buNone/>
              <a:defRPr sz="2100">
                <a:solidFill>
                  <a:srgbClr val="FFFFFF"/>
                </a:solidFill>
              </a:defRPr>
            </a:lvl3pPr>
            <a:lvl4pPr lvl="3" rtl="0" algn="ctr">
              <a:lnSpc>
                <a:spcPct val="100000"/>
              </a:lnSpc>
              <a:spcBef>
                <a:spcPts val="1000"/>
              </a:spcBef>
              <a:spcAft>
                <a:spcPts val="0"/>
              </a:spcAft>
              <a:buClr>
                <a:srgbClr val="FFFFFF"/>
              </a:buClr>
              <a:buSzPts val="2100"/>
              <a:buNone/>
              <a:defRPr sz="2100">
                <a:solidFill>
                  <a:srgbClr val="FFFFFF"/>
                </a:solidFill>
              </a:defRPr>
            </a:lvl4pPr>
            <a:lvl5pPr lvl="4" rtl="0" algn="ctr">
              <a:lnSpc>
                <a:spcPct val="100000"/>
              </a:lnSpc>
              <a:spcBef>
                <a:spcPts val="1000"/>
              </a:spcBef>
              <a:spcAft>
                <a:spcPts val="0"/>
              </a:spcAft>
              <a:buClr>
                <a:srgbClr val="FFFFFF"/>
              </a:buClr>
              <a:buSzPts val="2100"/>
              <a:buNone/>
              <a:defRPr sz="2100">
                <a:solidFill>
                  <a:srgbClr val="FFFFFF"/>
                </a:solidFill>
              </a:defRPr>
            </a:lvl5pPr>
            <a:lvl6pPr lvl="5" rtl="0" algn="ctr">
              <a:lnSpc>
                <a:spcPct val="100000"/>
              </a:lnSpc>
              <a:spcBef>
                <a:spcPts val="1000"/>
              </a:spcBef>
              <a:spcAft>
                <a:spcPts val="0"/>
              </a:spcAft>
              <a:buClr>
                <a:srgbClr val="FFFFFF"/>
              </a:buClr>
              <a:buSzPts val="2100"/>
              <a:buNone/>
              <a:defRPr sz="2100">
                <a:solidFill>
                  <a:srgbClr val="FFFFFF"/>
                </a:solidFill>
              </a:defRPr>
            </a:lvl6pPr>
            <a:lvl7pPr lvl="6" rtl="0" algn="ctr">
              <a:lnSpc>
                <a:spcPct val="100000"/>
              </a:lnSpc>
              <a:spcBef>
                <a:spcPts val="1000"/>
              </a:spcBef>
              <a:spcAft>
                <a:spcPts val="0"/>
              </a:spcAft>
              <a:buClr>
                <a:srgbClr val="FFFFFF"/>
              </a:buClr>
              <a:buSzPts val="2100"/>
              <a:buNone/>
              <a:defRPr sz="2100">
                <a:solidFill>
                  <a:srgbClr val="FFFFFF"/>
                </a:solidFill>
              </a:defRPr>
            </a:lvl7pPr>
            <a:lvl8pPr lvl="7" rtl="0" algn="ctr">
              <a:lnSpc>
                <a:spcPct val="100000"/>
              </a:lnSpc>
              <a:spcBef>
                <a:spcPts val="1000"/>
              </a:spcBef>
              <a:spcAft>
                <a:spcPts val="0"/>
              </a:spcAft>
              <a:buClr>
                <a:srgbClr val="FFFFFF"/>
              </a:buClr>
              <a:buSzPts val="2100"/>
              <a:buNone/>
              <a:defRPr sz="2100">
                <a:solidFill>
                  <a:srgbClr val="FFFFFF"/>
                </a:solidFill>
              </a:defRPr>
            </a:lvl8pPr>
            <a:lvl9pPr lvl="8" rtl="0" algn="ctr">
              <a:lnSpc>
                <a:spcPct val="100000"/>
              </a:lnSpc>
              <a:spcBef>
                <a:spcPts val="1000"/>
              </a:spcBef>
              <a:spcAft>
                <a:spcPts val="0"/>
              </a:spcAft>
              <a:buClr>
                <a:srgbClr val="FFFFFF"/>
              </a:buClr>
              <a:buSzPts val="2100"/>
              <a:buNone/>
              <a:defRPr sz="2100">
                <a:solidFill>
                  <a:srgbClr val="FFFFFF"/>
                </a:solidFill>
              </a:defRPr>
            </a:lvl9pPr>
          </a:lstStyle>
          <a:p/>
        </p:txBody>
      </p:sp>
      <p:sp>
        <p:nvSpPr>
          <p:cNvPr id="195" name="Google Shape;195;p3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1000"/>
              </a:spcBef>
              <a:spcAft>
                <a:spcPts val="0"/>
              </a:spcAft>
              <a:buClr>
                <a:srgbClr val="FFFFFF"/>
              </a:buClr>
              <a:buSzPts val="1800"/>
              <a:buChar char="●"/>
              <a:defRPr>
                <a:solidFill>
                  <a:srgbClr val="FFFFFF"/>
                </a:solidFill>
              </a:defRPr>
            </a:lvl1pPr>
            <a:lvl2pPr indent="-317500" lvl="1" marL="914400" rtl="0">
              <a:spcBef>
                <a:spcPts val="1000"/>
              </a:spcBef>
              <a:spcAft>
                <a:spcPts val="0"/>
              </a:spcAft>
              <a:buClr>
                <a:srgbClr val="FFFFFF"/>
              </a:buClr>
              <a:buSzPts val="1400"/>
              <a:buChar char="○"/>
              <a:defRPr>
                <a:solidFill>
                  <a:srgbClr val="FFFFFF"/>
                </a:solidFill>
              </a:defRPr>
            </a:lvl2pPr>
            <a:lvl3pPr indent="-317500" lvl="2" marL="1371600" rtl="0">
              <a:spcBef>
                <a:spcPts val="1000"/>
              </a:spcBef>
              <a:spcAft>
                <a:spcPts val="0"/>
              </a:spcAft>
              <a:buClr>
                <a:srgbClr val="FFFFFF"/>
              </a:buClr>
              <a:buSzPts val="1400"/>
              <a:buChar char="■"/>
              <a:defRPr>
                <a:solidFill>
                  <a:srgbClr val="FFFFFF"/>
                </a:solidFill>
              </a:defRPr>
            </a:lvl3pPr>
            <a:lvl4pPr indent="-317500" lvl="3" marL="1828800" rtl="0">
              <a:spcBef>
                <a:spcPts val="1000"/>
              </a:spcBef>
              <a:spcAft>
                <a:spcPts val="0"/>
              </a:spcAft>
              <a:buClr>
                <a:srgbClr val="FFFFFF"/>
              </a:buClr>
              <a:buSzPts val="1400"/>
              <a:buChar char="●"/>
              <a:defRPr>
                <a:solidFill>
                  <a:srgbClr val="FFFFFF"/>
                </a:solidFill>
              </a:defRPr>
            </a:lvl4pPr>
            <a:lvl5pPr indent="-317500" lvl="4" marL="2286000" rtl="0">
              <a:spcBef>
                <a:spcPts val="1000"/>
              </a:spcBef>
              <a:spcAft>
                <a:spcPts val="0"/>
              </a:spcAft>
              <a:buClr>
                <a:srgbClr val="FFFFFF"/>
              </a:buClr>
              <a:buSzPts val="1400"/>
              <a:buChar char="○"/>
              <a:defRPr>
                <a:solidFill>
                  <a:srgbClr val="FFFFFF"/>
                </a:solidFill>
              </a:defRPr>
            </a:lvl5pPr>
            <a:lvl6pPr indent="-317500" lvl="5" marL="2743200" rtl="0">
              <a:spcBef>
                <a:spcPts val="1000"/>
              </a:spcBef>
              <a:spcAft>
                <a:spcPts val="0"/>
              </a:spcAft>
              <a:buClr>
                <a:srgbClr val="FFFFFF"/>
              </a:buClr>
              <a:buSzPts val="1400"/>
              <a:buChar char="■"/>
              <a:defRPr>
                <a:solidFill>
                  <a:srgbClr val="FFFFFF"/>
                </a:solidFill>
              </a:defRPr>
            </a:lvl6pPr>
            <a:lvl7pPr indent="-317500" lvl="6" marL="3200400" rtl="0">
              <a:spcBef>
                <a:spcPts val="1000"/>
              </a:spcBef>
              <a:spcAft>
                <a:spcPts val="0"/>
              </a:spcAft>
              <a:buClr>
                <a:srgbClr val="FFFFFF"/>
              </a:buClr>
              <a:buSzPts val="1400"/>
              <a:buChar char="●"/>
              <a:defRPr>
                <a:solidFill>
                  <a:srgbClr val="FFFFFF"/>
                </a:solidFill>
              </a:defRPr>
            </a:lvl7pPr>
            <a:lvl8pPr indent="-317500" lvl="7" marL="3657600" rtl="0">
              <a:spcBef>
                <a:spcPts val="1000"/>
              </a:spcBef>
              <a:spcAft>
                <a:spcPts val="0"/>
              </a:spcAft>
              <a:buClr>
                <a:srgbClr val="FFFFFF"/>
              </a:buClr>
              <a:buSzPts val="1400"/>
              <a:buChar char="○"/>
              <a:defRPr>
                <a:solidFill>
                  <a:srgbClr val="FFFFFF"/>
                </a:solidFill>
              </a:defRPr>
            </a:lvl8pPr>
            <a:lvl9pPr indent="-317500" lvl="8" marL="4114800" rtl="0">
              <a:spcBef>
                <a:spcPts val="1000"/>
              </a:spcBef>
              <a:spcAft>
                <a:spcPts val="0"/>
              </a:spcAft>
              <a:buClr>
                <a:srgbClr val="FFFFFF"/>
              </a:buClr>
              <a:buSzPts val="1400"/>
              <a:buChar char="■"/>
              <a:defRPr>
                <a:solidFill>
                  <a:srgbClr val="FFFFFF"/>
                </a:solidFill>
              </a:defRPr>
            </a:lvl9pPr>
          </a:lstStyle>
          <a:p/>
        </p:txBody>
      </p:sp>
      <p:sp>
        <p:nvSpPr>
          <p:cNvPr id="196" name="Google Shape;19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197" name="Google Shape;197;p39"/>
          <p:cNvPicPr preferRelativeResize="0"/>
          <p:nvPr/>
        </p:nvPicPr>
        <p:blipFill>
          <a:blip r:embed="rId2">
            <a:alphaModFix/>
          </a:blip>
          <a:stretch>
            <a:fillRect/>
          </a:stretch>
        </p:blipFill>
        <p:spPr>
          <a:xfrm>
            <a:off x="-372299" y="-233675"/>
            <a:ext cx="1625302" cy="162530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sion otsikko ja kuvaus 1 1">
  <p:cSld name="SECTION_TITLE_AND_DESCRIPTION_1_1">
    <p:spTree>
      <p:nvGrpSpPr>
        <p:cNvPr id="198" name="Shape 198"/>
        <p:cNvGrpSpPr/>
        <p:nvPr/>
      </p:nvGrpSpPr>
      <p:grpSpPr>
        <a:xfrm>
          <a:off x="0" y="0"/>
          <a:ext cx="0" cy="0"/>
          <a:chOff x="0" y="0"/>
          <a:chExt cx="0" cy="0"/>
        </a:xfrm>
      </p:grpSpPr>
      <p:sp>
        <p:nvSpPr>
          <p:cNvPr id="199" name="Google Shape;199;p40"/>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0"/>
          <p:cNvSpPr txBox="1"/>
          <p:nvPr>
            <p:ph type="title"/>
          </p:nvPr>
        </p:nvSpPr>
        <p:spPr>
          <a:xfrm>
            <a:off x="265500" y="18427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1" name="Google Shape;201;p40"/>
          <p:cNvSpPr txBox="1"/>
          <p:nvPr>
            <p:ph idx="1" type="subTitle"/>
          </p:nvPr>
        </p:nvSpPr>
        <p:spPr>
          <a:xfrm>
            <a:off x="265500" y="34126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Clr>
                <a:srgbClr val="FFFFFF"/>
              </a:buClr>
              <a:buSzPts val="2100"/>
              <a:buNone/>
              <a:defRPr sz="2100">
                <a:solidFill>
                  <a:srgbClr val="FFFFFF"/>
                </a:solidFill>
              </a:defRPr>
            </a:lvl1pPr>
            <a:lvl2pPr lvl="1" rtl="0" algn="ctr">
              <a:lnSpc>
                <a:spcPct val="100000"/>
              </a:lnSpc>
              <a:spcBef>
                <a:spcPts val="1000"/>
              </a:spcBef>
              <a:spcAft>
                <a:spcPts val="0"/>
              </a:spcAft>
              <a:buClr>
                <a:srgbClr val="FFFFFF"/>
              </a:buClr>
              <a:buSzPts val="2100"/>
              <a:buNone/>
              <a:defRPr sz="2100">
                <a:solidFill>
                  <a:srgbClr val="FFFFFF"/>
                </a:solidFill>
              </a:defRPr>
            </a:lvl2pPr>
            <a:lvl3pPr lvl="2" rtl="0" algn="ctr">
              <a:lnSpc>
                <a:spcPct val="100000"/>
              </a:lnSpc>
              <a:spcBef>
                <a:spcPts val="1000"/>
              </a:spcBef>
              <a:spcAft>
                <a:spcPts val="0"/>
              </a:spcAft>
              <a:buClr>
                <a:srgbClr val="FFFFFF"/>
              </a:buClr>
              <a:buSzPts val="2100"/>
              <a:buNone/>
              <a:defRPr sz="2100">
                <a:solidFill>
                  <a:srgbClr val="FFFFFF"/>
                </a:solidFill>
              </a:defRPr>
            </a:lvl3pPr>
            <a:lvl4pPr lvl="3" rtl="0" algn="ctr">
              <a:lnSpc>
                <a:spcPct val="100000"/>
              </a:lnSpc>
              <a:spcBef>
                <a:spcPts val="1000"/>
              </a:spcBef>
              <a:spcAft>
                <a:spcPts val="0"/>
              </a:spcAft>
              <a:buClr>
                <a:srgbClr val="FFFFFF"/>
              </a:buClr>
              <a:buSzPts val="2100"/>
              <a:buNone/>
              <a:defRPr sz="2100">
                <a:solidFill>
                  <a:srgbClr val="FFFFFF"/>
                </a:solidFill>
              </a:defRPr>
            </a:lvl4pPr>
            <a:lvl5pPr lvl="4" rtl="0" algn="ctr">
              <a:lnSpc>
                <a:spcPct val="100000"/>
              </a:lnSpc>
              <a:spcBef>
                <a:spcPts val="1000"/>
              </a:spcBef>
              <a:spcAft>
                <a:spcPts val="0"/>
              </a:spcAft>
              <a:buClr>
                <a:srgbClr val="FFFFFF"/>
              </a:buClr>
              <a:buSzPts val="2100"/>
              <a:buNone/>
              <a:defRPr sz="2100">
                <a:solidFill>
                  <a:srgbClr val="FFFFFF"/>
                </a:solidFill>
              </a:defRPr>
            </a:lvl5pPr>
            <a:lvl6pPr lvl="5" rtl="0" algn="ctr">
              <a:lnSpc>
                <a:spcPct val="100000"/>
              </a:lnSpc>
              <a:spcBef>
                <a:spcPts val="1000"/>
              </a:spcBef>
              <a:spcAft>
                <a:spcPts val="0"/>
              </a:spcAft>
              <a:buClr>
                <a:srgbClr val="FFFFFF"/>
              </a:buClr>
              <a:buSzPts val="2100"/>
              <a:buNone/>
              <a:defRPr sz="2100">
                <a:solidFill>
                  <a:srgbClr val="FFFFFF"/>
                </a:solidFill>
              </a:defRPr>
            </a:lvl6pPr>
            <a:lvl7pPr lvl="6" rtl="0" algn="ctr">
              <a:lnSpc>
                <a:spcPct val="100000"/>
              </a:lnSpc>
              <a:spcBef>
                <a:spcPts val="1000"/>
              </a:spcBef>
              <a:spcAft>
                <a:spcPts val="0"/>
              </a:spcAft>
              <a:buClr>
                <a:srgbClr val="FFFFFF"/>
              </a:buClr>
              <a:buSzPts val="2100"/>
              <a:buNone/>
              <a:defRPr sz="2100">
                <a:solidFill>
                  <a:srgbClr val="FFFFFF"/>
                </a:solidFill>
              </a:defRPr>
            </a:lvl7pPr>
            <a:lvl8pPr lvl="7" rtl="0" algn="ctr">
              <a:lnSpc>
                <a:spcPct val="100000"/>
              </a:lnSpc>
              <a:spcBef>
                <a:spcPts val="1000"/>
              </a:spcBef>
              <a:spcAft>
                <a:spcPts val="0"/>
              </a:spcAft>
              <a:buClr>
                <a:srgbClr val="FFFFFF"/>
              </a:buClr>
              <a:buSzPts val="2100"/>
              <a:buNone/>
              <a:defRPr sz="2100">
                <a:solidFill>
                  <a:srgbClr val="FFFFFF"/>
                </a:solidFill>
              </a:defRPr>
            </a:lvl8pPr>
            <a:lvl9pPr lvl="8" rtl="0" algn="ctr">
              <a:lnSpc>
                <a:spcPct val="100000"/>
              </a:lnSpc>
              <a:spcBef>
                <a:spcPts val="1000"/>
              </a:spcBef>
              <a:spcAft>
                <a:spcPts val="0"/>
              </a:spcAft>
              <a:buClr>
                <a:srgbClr val="FFFFFF"/>
              </a:buClr>
              <a:buSzPts val="2100"/>
              <a:buNone/>
              <a:defRPr sz="2100">
                <a:solidFill>
                  <a:srgbClr val="FFFFFF"/>
                </a:solidFill>
              </a:defRPr>
            </a:lvl9pPr>
          </a:lstStyle>
          <a:p/>
        </p:txBody>
      </p:sp>
      <p:sp>
        <p:nvSpPr>
          <p:cNvPr id="202" name="Google Shape;202;p4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1000"/>
              </a:spcBef>
              <a:spcAft>
                <a:spcPts val="0"/>
              </a:spcAft>
              <a:buSzPts val="1800"/>
              <a:buChar char="●"/>
              <a:defRPr/>
            </a:lvl1pPr>
            <a:lvl2pPr indent="-317500" lvl="1" marL="914400" rtl="0">
              <a:spcBef>
                <a:spcPts val="1000"/>
              </a:spcBef>
              <a:spcAft>
                <a:spcPts val="0"/>
              </a:spcAft>
              <a:buSzPts val="1400"/>
              <a:buChar char="○"/>
              <a:defRPr/>
            </a:lvl2pPr>
            <a:lvl3pPr indent="-317500" lvl="2" marL="1371600" rtl="0">
              <a:spcBef>
                <a:spcPts val="1000"/>
              </a:spcBef>
              <a:spcAft>
                <a:spcPts val="0"/>
              </a:spcAft>
              <a:buSzPts val="1400"/>
              <a:buChar char="■"/>
              <a:defRPr/>
            </a:lvl3pPr>
            <a:lvl4pPr indent="-317500" lvl="3" marL="1828800" rtl="0">
              <a:spcBef>
                <a:spcPts val="1000"/>
              </a:spcBef>
              <a:spcAft>
                <a:spcPts val="0"/>
              </a:spcAft>
              <a:buSzPts val="1400"/>
              <a:buChar char="●"/>
              <a:defRPr/>
            </a:lvl4pPr>
            <a:lvl5pPr indent="-317500" lvl="4" marL="2286000" rtl="0">
              <a:spcBef>
                <a:spcPts val="1000"/>
              </a:spcBef>
              <a:spcAft>
                <a:spcPts val="0"/>
              </a:spcAft>
              <a:buSzPts val="1400"/>
              <a:buChar char="○"/>
              <a:defRPr/>
            </a:lvl5pPr>
            <a:lvl6pPr indent="-317500" lvl="5" marL="2743200" rtl="0">
              <a:spcBef>
                <a:spcPts val="1000"/>
              </a:spcBef>
              <a:spcAft>
                <a:spcPts val="0"/>
              </a:spcAft>
              <a:buSzPts val="1400"/>
              <a:buChar char="■"/>
              <a:defRPr/>
            </a:lvl6pPr>
            <a:lvl7pPr indent="-317500" lvl="6" marL="3200400" rtl="0">
              <a:spcBef>
                <a:spcPts val="1000"/>
              </a:spcBef>
              <a:spcAft>
                <a:spcPts val="0"/>
              </a:spcAft>
              <a:buSzPts val="1400"/>
              <a:buChar char="●"/>
              <a:defRPr/>
            </a:lvl7pPr>
            <a:lvl8pPr indent="-317500" lvl="7" marL="3657600" rtl="0">
              <a:spcBef>
                <a:spcPts val="1000"/>
              </a:spcBef>
              <a:spcAft>
                <a:spcPts val="0"/>
              </a:spcAft>
              <a:buSzPts val="1400"/>
              <a:buChar char="○"/>
              <a:defRPr/>
            </a:lvl8pPr>
            <a:lvl9pPr indent="-317500" lvl="8" marL="4114800" rtl="0">
              <a:spcBef>
                <a:spcPts val="1000"/>
              </a:spcBef>
              <a:spcAft>
                <a:spcPts val="0"/>
              </a:spcAft>
              <a:buSzPts val="1400"/>
              <a:buChar char="■"/>
              <a:defRPr/>
            </a:lvl9pPr>
          </a:lstStyle>
          <a:p/>
        </p:txBody>
      </p:sp>
      <p:sp>
        <p:nvSpPr>
          <p:cNvPr id="203" name="Google Shape;203;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204" name="Google Shape;204;p40"/>
          <p:cNvPicPr preferRelativeResize="0"/>
          <p:nvPr/>
        </p:nvPicPr>
        <p:blipFill>
          <a:blip r:embed="rId2">
            <a:alphaModFix/>
          </a:blip>
          <a:stretch>
            <a:fillRect/>
          </a:stretch>
        </p:blipFill>
        <p:spPr>
          <a:xfrm>
            <a:off x="-372299" y="-233675"/>
            <a:ext cx="1625302" cy="162530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5" name="Shape 205"/>
        <p:cNvGrpSpPr/>
        <p:nvPr/>
      </p:nvGrpSpPr>
      <p:grpSpPr>
        <a:xfrm>
          <a:off x="0" y="0"/>
          <a:ext cx="0" cy="0"/>
          <a:chOff x="0" y="0"/>
          <a:chExt cx="0" cy="0"/>
        </a:xfrm>
      </p:grpSpPr>
      <p:sp>
        <p:nvSpPr>
          <p:cNvPr id="206" name="Google Shape;206;p4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1000"/>
              </a:spcBef>
              <a:spcAft>
                <a:spcPts val="0"/>
              </a:spcAft>
              <a:buSzPts val="1800"/>
              <a:buNone/>
              <a:defRPr/>
            </a:lvl1pPr>
          </a:lstStyle>
          <a:p/>
        </p:txBody>
      </p:sp>
      <p:sp>
        <p:nvSpPr>
          <p:cNvPr id="207" name="Google Shape;207;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runko 2">
  <p:cSld name="TITLE_AND_BODY_2">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p:nvPr/>
        </p:nvSpPr>
        <p:spPr>
          <a:xfrm>
            <a:off x="173175" y="173175"/>
            <a:ext cx="4325100" cy="47883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225300" y="445025"/>
            <a:ext cx="417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25300" y="1098550"/>
            <a:ext cx="4170300" cy="3863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08" name="Shape 208"/>
        <p:cNvGrpSpPr/>
        <p:nvPr/>
      </p:nvGrpSpPr>
      <p:grpSpPr>
        <a:xfrm>
          <a:off x="0" y="0"/>
          <a:ext cx="0" cy="0"/>
          <a:chOff x="0" y="0"/>
          <a:chExt cx="0" cy="0"/>
        </a:xfrm>
      </p:grpSpPr>
      <p:sp>
        <p:nvSpPr>
          <p:cNvPr id="209" name="Google Shape;209;p4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78774"/>
              </a:buClr>
              <a:buSzPts val="12000"/>
              <a:buNone/>
              <a:defRPr sz="12000">
                <a:solidFill>
                  <a:srgbClr val="F7877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0" name="Google Shape;210;p4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1000"/>
              </a:spcBef>
              <a:spcAft>
                <a:spcPts val="0"/>
              </a:spcAft>
              <a:buSzPts val="1800"/>
              <a:buChar char="●"/>
              <a:defRPr/>
            </a:lvl1pPr>
            <a:lvl2pPr indent="-317500" lvl="1" marL="914400" rtl="0" algn="ctr">
              <a:spcBef>
                <a:spcPts val="1000"/>
              </a:spcBef>
              <a:spcAft>
                <a:spcPts val="0"/>
              </a:spcAft>
              <a:buSzPts val="1400"/>
              <a:buChar char="○"/>
              <a:defRPr/>
            </a:lvl2pPr>
            <a:lvl3pPr indent="-317500" lvl="2" marL="1371600" rtl="0" algn="ctr">
              <a:spcBef>
                <a:spcPts val="1000"/>
              </a:spcBef>
              <a:spcAft>
                <a:spcPts val="0"/>
              </a:spcAft>
              <a:buSzPts val="1400"/>
              <a:buChar char="■"/>
              <a:defRPr/>
            </a:lvl3pPr>
            <a:lvl4pPr indent="-317500" lvl="3" marL="1828800" rtl="0" algn="ctr">
              <a:spcBef>
                <a:spcPts val="1000"/>
              </a:spcBef>
              <a:spcAft>
                <a:spcPts val="0"/>
              </a:spcAft>
              <a:buSzPts val="1400"/>
              <a:buChar char="●"/>
              <a:defRPr/>
            </a:lvl4pPr>
            <a:lvl5pPr indent="-317500" lvl="4" marL="2286000" rtl="0" algn="ctr">
              <a:spcBef>
                <a:spcPts val="1000"/>
              </a:spcBef>
              <a:spcAft>
                <a:spcPts val="0"/>
              </a:spcAft>
              <a:buSzPts val="1400"/>
              <a:buChar char="○"/>
              <a:defRPr/>
            </a:lvl5pPr>
            <a:lvl6pPr indent="-317500" lvl="5" marL="2743200" rtl="0" algn="ctr">
              <a:spcBef>
                <a:spcPts val="1000"/>
              </a:spcBef>
              <a:spcAft>
                <a:spcPts val="0"/>
              </a:spcAft>
              <a:buSzPts val="1400"/>
              <a:buChar char="■"/>
              <a:defRPr/>
            </a:lvl6pPr>
            <a:lvl7pPr indent="-317500" lvl="6" marL="3200400" rtl="0" algn="ctr">
              <a:spcBef>
                <a:spcPts val="1000"/>
              </a:spcBef>
              <a:spcAft>
                <a:spcPts val="0"/>
              </a:spcAft>
              <a:buSzPts val="1400"/>
              <a:buChar char="●"/>
              <a:defRPr/>
            </a:lvl7pPr>
            <a:lvl8pPr indent="-317500" lvl="7" marL="3657600" rtl="0" algn="ctr">
              <a:spcBef>
                <a:spcPts val="1000"/>
              </a:spcBef>
              <a:spcAft>
                <a:spcPts val="0"/>
              </a:spcAft>
              <a:buSzPts val="1400"/>
              <a:buChar char="○"/>
              <a:defRPr/>
            </a:lvl8pPr>
            <a:lvl9pPr indent="-317500" lvl="8" marL="4114800" rtl="0" algn="ctr">
              <a:spcBef>
                <a:spcPts val="1000"/>
              </a:spcBef>
              <a:spcAft>
                <a:spcPts val="0"/>
              </a:spcAft>
              <a:buSzPts val="1400"/>
              <a:buChar char="■"/>
              <a:defRPr/>
            </a:lvl9pPr>
          </a:lstStyle>
          <a:p/>
        </p:txBody>
      </p:sp>
      <p:sp>
        <p:nvSpPr>
          <p:cNvPr id="211" name="Google Shape;21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212" name="Google Shape;212;p42"/>
          <p:cNvPicPr preferRelativeResize="0"/>
          <p:nvPr/>
        </p:nvPicPr>
        <p:blipFill>
          <a:blip r:embed="rId2">
            <a:alphaModFix/>
          </a:blip>
          <a:stretch>
            <a:fillRect/>
          </a:stretch>
        </p:blipFill>
        <p:spPr>
          <a:xfrm>
            <a:off x="7481850" y="0"/>
            <a:ext cx="1662150" cy="16621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rgbClr val="635573"/>
        </a:solidFill>
      </p:bgPr>
    </p:bg>
    <p:spTree>
      <p:nvGrpSpPr>
        <p:cNvPr id="213" name="Shape 213"/>
        <p:cNvGrpSpPr/>
        <p:nvPr/>
      </p:nvGrpSpPr>
      <p:grpSpPr>
        <a:xfrm>
          <a:off x="0" y="0"/>
          <a:ext cx="0" cy="0"/>
          <a:chOff x="0" y="0"/>
          <a:chExt cx="0" cy="0"/>
        </a:xfrm>
      </p:grpSpPr>
      <p:sp>
        <p:nvSpPr>
          <p:cNvPr id="214" name="Google Shape;21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hjä 1">
  <p:cSld name="BLANK_1">
    <p:bg>
      <p:bgPr>
        <a:solidFill>
          <a:srgbClr val="35545D"/>
        </a:solidFill>
      </p:bgPr>
    </p:bg>
    <p:spTree>
      <p:nvGrpSpPr>
        <p:cNvPr id="215" name="Shape 215"/>
        <p:cNvGrpSpPr/>
        <p:nvPr/>
      </p:nvGrpSpPr>
      <p:grpSpPr>
        <a:xfrm>
          <a:off x="0" y="0"/>
          <a:ext cx="0" cy="0"/>
          <a:chOff x="0" y="0"/>
          <a:chExt cx="0" cy="0"/>
        </a:xfrm>
      </p:grpSpPr>
      <p:sp>
        <p:nvSpPr>
          <p:cNvPr id="216" name="Google Shape;21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hjä 1 1">
  <p:cSld name="BLANK_1_1">
    <p:bg>
      <p:bgPr>
        <a:solidFill>
          <a:schemeClr val="lt1"/>
        </a:solidFill>
      </p:bgPr>
    </p:bg>
    <p:spTree>
      <p:nvGrpSpPr>
        <p:cNvPr id="217" name="Shape 217"/>
        <p:cNvGrpSpPr/>
        <p:nvPr/>
      </p:nvGrpSpPr>
      <p:grpSpPr>
        <a:xfrm>
          <a:off x="0" y="0"/>
          <a:ext cx="0" cy="0"/>
          <a:chOff x="0" y="0"/>
          <a:chExt cx="0" cy="0"/>
        </a:xfrm>
      </p:grpSpPr>
      <p:sp>
        <p:nvSpPr>
          <p:cNvPr id="218" name="Google Shape;218;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runko 2 1">
  <p:cSld name="TITLE_AND_BODY_2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p:nvPr/>
        </p:nvSpPr>
        <p:spPr>
          <a:xfrm>
            <a:off x="510875" y="173175"/>
            <a:ext cx="8052900" cy="47883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type="title"/>
          </p:nvPr>
        </p:nvSpPr>
        <p:spPr>
          <a:xfrm>
            <a:off x="692900" y="315150"/>
            <a:ext cx="417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 type="body"/>
          </p:nvPr>
        </p:nvSpPr>
        <p:spPr>
          <a:xfrm>
            <a:off x="692900" y="1225250"/>
            <a:ext cx="4170300" cy="3736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ma ulkoasu 1">
  <p:cSld name="CUSTOM">
    <p:spTree>
      <p:nvGrpSpPr>
        <p:cNvPr id="33" name="Shape 33"/>
        <p:cNvGrpSpPr/>
        <p:nvPr/>
      </p:nvGrpSpPr>
      <p:grpSpPr>
        <a:xfrm>
          <a:off x="0" y="0"/>
          <a:ext cx="0" cy="0"/>
          <a:chOff x="0" y="0"/>
          <a:chExt cx="0" cy="0"/>
        </a:xfrm>
      </p:grpSpPr>
      <p:sp>
        <p:nvSpPr>
          <p:cNvPr id="34" name="Google Shape;34;p7"/>
          <p:cNvSpPr txBox="1"/>
          <p:nvPr>
            <p:ph type="title"/>
          </p:nvPr>
        </p:nvSpPr>
        <p:spPr>
          <a:xfrm>
            <a:off x="510750" y="445025"/>
            <a:ext cx="81225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tsikko ja runko 1">
  <p:cSld name="TITLE_AND_BODY_1">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8"/>
          <p:cNvSpPr/>
          <p:nvPr/>
        </p:nvSpPr>
        <p:spPr>
          <a:xfrm>
            <a:off x="0" y="-150"/>
            <a:ext cx="6870900" cy="5143500"/>
          </a:xfrm>
          <a:prstGeom prst="rect">
            <a:avLst/>
          </a:prstGeom>
          <a:solidFill>
            <a:srgbClr val="201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
          <p:cNvSpPr txBox="1"/>
          <p:nvPr>
            <p:ph type="title"/>
          </p:nvPr>
        </p:nvSpPr>
        <p:spPr>
          <a:xfrm>
            <a:off x="134925" y="372375"/>
            <a:ext cx="66114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Font typeface="Raleway Black"/>
              <a:buNone/>
              <a:defRPr>
                <a:solidFill>
                  <a:srgbClr val="FFFFFF"/>
                </a:solidFill>
                <a:latin typeface="Raleway Black"/>
                <a:ea typeface="Raleway Black"/>
                <a:cs typeface="Raleway Black"/>
                <a:sym typeface="Raleway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8"/>
          <p:cNvSpPr txBox="1"/>
          <p:nvPr>
            <p:ph idx="1" type="body"/>
          </p:nvPr>
        </p:nvSpPr>
        <p:spPr>
          <a:xfrm>
            <a:off x="134925" y="1152475"/>
            <a:ext cx="66114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Font typeface="Raleway"/>
              <a:buChar char="●"/>
              <a:defRPr>
                <a:solidFill>
                  <a:srgbClr val="FFFFFF"/>
                </a:solidFill>
                <a:latin typeface="Raleway"/>
                <a:ea typeface="Raleway"/>
                <a:cs typeface="Raleway"/>
                <a:sym typeface="Raleway"/>
              </a:defRPr>
            </a:lvl1pPr>
            <a:lvl2pPr indent="-317500" lvl="1" marL="9144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2pPr>
            <a:lvl3pPr indent="-317500" lvl="2" marL="13716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3pPr>
            <a:lvl4pPr indent="-317500" lvl="3" marL="18288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4pPr>
            <a:lvl5pPr indent="-317500" lvl="4" marL="22860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5pPr>
            <a:lvl6pPr indent="-317500" lvl="5" marL="27432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6pPr>
            <a:lvl7pPr indent="-317500" lvl="6" marL="32004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7pPr>
            <a:lvl8pPr indent="-317500" lvl="7" marL="3657600" rtl="0">
              <a:spcBef>
                <a:spcPts val="1600"/>
              </a:spcBef>
              <a:spcAft>
                <a:spcPts val="0"/>
              </a:spcAft>
              <a:buClr>
                <a:srgbClr val="FFFFFF"/>
              </a:buClr>
              <a:buSzPts val="1400"/>
              <a:buFont typeface="Raleway"/>
              <a:buChar char="○"/>
              <a:defRPr>
                <a:solidFill>
                  <a:srgbClr val="FFFFFF"/>
                </a:solidFill>
                <a:latin typeface="Raleway"/>
                <a:ea typeface="Raleway"/>
                <a:cs typeface="Raleway"/>
                <a:sym typeface="Raleway"/>
              </a:defRPr>
            </a:lvl8pPr>
            <a:lvl9pPr indent="-317500" lvl="8" marL="4114800" rtl="0">
              <a:spcBef>
                <a:spcPts val="1600"/>
              </a:spcBef>
              <a:spcAft>
                <a:spcPts val="1600"/>
              </a:spcAft>
              <a:buClr>
                <a:srgbClr val="FFFFFF"/>
              </a:buClr>
              <a:buSzPts val="1400"/>
              <a:buFont typeface="Raleway"/>
              <a:buChar char="■"/>
              <a:defRPr>
                <a:solidFill>
                  <a:srgbClr val="FFFFFF"/>
                </a:solidFill>
                <a:latin typeface="Raleway"/>
                <a:ea typeface="Raleway"/>
                <a:cs typeface="Raleway"/>
                <a:sym typeface="Raleway"/>
              </a:defRPr>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pic>
        <p:nvPicPr>
          <p:cNvPr id="40" name="Google Shape;40;p8"/>
          <p:cNvPicPr preferRelativeResize="0"/>
          <p:nvPr/>
        </p:nvPicPr>
        <p:blipFill>
          <a:blip r:embed="rId3">
            <a:alphaModFix/>
          </a:blip>
          <a:stretch>
            <a:fillRect/>
          </a:stretch>
        </p:blipFill>
        <p:spPr>
          <a:xfrm>
            <a:off x="-22350" y="4334700"/>
            <a:ext cx="1548075" cy="885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1" name="Shape 41"/>
        <p:cNvGrpSpPr/>
        <p:nvPr/>
      </p:nvGrpSpPr>
      <p:grpSpPr>
        <a:xfrm>
          <a:off x="0" y="0"/>
          <a:ext cx="0" cy="0"/>
          <a:chOff x="0" y="0"/>
          <a:chExt cx="0" cy="0"/>
        </a:xfrm>
      </p:grpSpPr>
      <p:sp>
        <p:nvSpPr>
          <p:cNvPr id="42" name="Google Shape;42;p9"/>
          <p:cNvSpPr/>
          <p:nvPr/>
        </p:nvSpPr>
        <p:spPr>
          <a:xfrm>
            <a:off x="510750" y="287250"/>
            <a:ext cx="8122500" cy="45690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txBox="1"/>
          <p:nvPr>
            <p:ph type="title"/>
          </p:nvPr>
        </p:nvSpPr>
        <p:spPr>
          <a:xfrm>
            <a:off x="600700" y="445025"/>
            <a:ext cx="79617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9"/>
          <p:cNvSpPr txBox="1"/>
          <p:nvPr>
            <p:ph idx="1" type="body"/>
          </p:nvPr>
        </p:nvSpPr>
        <p:spPr>
          <a:xfrm>
            <a:off x="600700" y="1152475"/>
            <a:ext cx="3711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5" name="Google Shape;45;p9"/>
          <p:cNvSpPr txBox="1"/>
          <p:nvPr>
            <p:ph idx="2" type="body"/>
          </p:nvPr>
        </p:nvSpPr>
        <p:spPr>
          <a:xfrm>
            <a:off x="4832400" y="1152475"/>
            <a:ext cx="3711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10"/>
          <p:cNvSpPr/>
          <p:nvPr/>
        </p:nvSpPr>
        <p:spPr>
          <a:xfrm>
            <a:off x="510750" y="287250"/>
            <a:ext cx="8122500" cy="4569000"/>
          </a:xfrm>
          <a:prstGeom prst="rect">
            <a:avLst/>
          </a:prstGeom>
          <a:solidFill>
            <a:srgbClr val="FFFFFF">
              <a:alpha val="90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0"/>
          <p:cNvSpPr txBox="1"/>
          <p:nvPr>
            <p:ph type="title"/>
          </p:nvPr>
        </p:nvSpPr>
        <p:spPr>
          <a:xfrm>
            <a:off x="510750" y="445025"/>
            <a:ext cx="8122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6" Type="http://schemas.openxmlformats.org/officeDocument/2006/relationships/theme" Target="../theme/theme2.xml"/><Relationship Id="rId25" Type="http://schemas.openxmlformats.org/officeDocument/2006/relationships/slideLayout" Target="../slideLayouts/slideLayout43.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750" y="445025"/>
            <a:ext cx="8122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7CD2CB"/>
              </a:buClr>
              <a:buSzPts val="2800"/>
              <a:buFont typeface="Oswald"/>
              <a:buNone/>
              <a:defRPr b="1" sz="2800">
                <a:solidFill>
                  <a:srgbClr val="7CD2CB"/>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510750" y="1152475"/>
            <a:ext cx="8122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201C4F"/>
              </a:buClr>
              <a:buSzPts val="1800"/>
              <a:buFont typeface="Oswald"/>
              <a:buChar char="●"/>
              <a:defRPr sz="1800">
                <a:solidFill>
                  <a:srgbClr val="201C4F"/>
                </a:solidFill>
                <a:latin typeface="Oswald"/>
                <a:ea typeface="Oswald"/>
                <a:cs typeface="Oswald"/>
                <a:sym typeface="Oswald"/>
              </a:defRPr>
            </a:lvl1pPr>
            <a:lvl2pPr indent="-317500" lvl="1" marL="9144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2pPr>
            <a:lvl3pPr indent="-317500" lvl="2" marL="13716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3pPr>
            <a:lvl4pPr indent="-317500" lvl="3" marL="18288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4pPr>
            <a:lvl5pPr indent="-317500" lvl="4" marL="22860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5pPr>
            <a:lvl6pPr indent="-317500" lvl="5" marL="27432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6pPr>
            <a:lvl7pPr indent="-317500" lvl="6" marL="32004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7pPr>
            <a:lvl8pPr indent="-317500" lvl="7" marL="3657600">
              <a:lnSpc>
                <a:spcPct val="115000"/>
              </a:lnSpc>
              <a:spcBef>
                <a:spcPts val="1600"/>
              </a:spcBef>
              <a:spcAft>
                <a:spcPts val="0"/>
              </a:spcAft>
              <a:buClr>
                <a:srgbClr val="201C4F"/>
              </a:buClr>
              <a:buSzPts val="1400"/>
              <a:buFont typeface="Oswald"/>
              <a:buChar char="○"/>
              <a:defRPr>
                <a:solidFill>
                  <a:srgbClr val="201C4F"/>
                </a:solidFill>
                <a:latin typeface="Oswald"/>
                <a:ea typeface="Oswald"/>
                <a:cs typeface="Oswald"/>
                <a:sym typeface="Oswald"/>
              </a:defRPr>
            </a:lvl8pPr>
            <a:lvl9pPr indent="-317500" lvl="8" marL="4114800">
              <a:lnSpc>
                <a:spcPct val="115000"/>
              </a:lnSpc>
              <a:spcBef>
                <a:spcPts val="1600"/>
              </a:spcBef>
              <a:spcAft>
                <a:spcPts val="1600"/>
              </a:spcAft>
              <a:buClr>
                <a:srgbClr val="201C4F"/>
              </a:buClr>
              <a:buSzPts val="1400"/>
              <a:buFont typeface="Oswald"/>
              <a:buChar char="■"/>
              <a:defRPr>
                <a:solidFill>
                  <a:srgbClr val="201C4F"/>
                </a:solidFill>
                <a:latin typeface="Oswald"/>
                <a:ea typeface="Oswald"/>
                <a:cs typeface="Oswald"/>
                <a:sym typeface="Oswa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8D1D8"/>
        </a:solidFill>
      </p:bgPr>
    </p:bg>
    <p:spTree>
      <p:nvGrpSpPr>
        <p:cNvPr id="88" name="Shape 88"/>
        <p:cNvGrpSpPr/>
        <p:nvPr/>
      </p:nvGrpSpPr>
      <p:grpSpPr>
        <a:xfrm>
          <a:off x="0" y="0"/>
          <a:ext cx="0" cy="0"/>
          <a:chOff x="0" y="0"/>
          <a:chExt cx="0" cy="0"/>
        </a:xfrm>
      </p:grpSpPr>
      <p:sp>
        <p:nvSpPr>
          <p:cNvPr id="89" name="Google Shape;8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3A868A"/>
              </a:buClr>
              <a:buSzPts val="2800"/>
              <a:buFont typeface="Barlow Semi Condensed"/>
              <a:buNone/>
              <a:defRPr b="1" sz="2800">
                <a:solidFill>
                  <a:srgbClr val="3A868A"/>
                </a:solidFill>
                <a:latin typeface="Barlow Semi Condensed"/>
                <a:ea typeface="Barlow Semi Condensed"/>
                <a:cs typeface="Barlow Semi Condensed"/>
                <a:sym typeface="Barlow Semi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0" name="Google Shape;9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1000"/>
              </a:spcBef>
              <a:spcAft>
                <a:spcPts val="0"/>
              </a:spcAft>
              <a:buClr>
                <a:schemeClr val="dk1"/>
              </a:buClr>
              <a:buSzPts val="1800"/>
              <a:buFont typeface="Barlow Light"/>
              <a:buChar char="●"/>
              <a:defRPr sz="1800">
                <a:solidFill>
                  <a:schemeClr val="dk1"/>
                </a:solidFill>
                <a:latin typeface="Barlow Light"/>
                <a:ea typeface="Barlow Light"/>
                <a:cs typeface="Barlow Light"/>
                <a:sym typeface="Barlow Light"/>
              </a:defRPr>
            </a:lvl1pPr>
            <a:lvl2pPr indent="-317500" lvl="1" marL="9144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indent="-317500" lvl="2" marL="13716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3pPr>
            <a:lvl4pPr indent="-317500" lvl="3" marL="18288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4pPr>
            <a:lvl5pPr indent="-317500" lvl="4" marL="22860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5pPr>
            <a:lvl6pPr indent="-317500" lvl="5" marL="27432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6pPr>
            <a:lvl7pPr indent="-317500" lvl="6" marL="32004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7pPr>
            <a:lvl8pPr indent="-317500" lvl="7" marL="36576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8pPr>
            <a:lvl9pPr indent="-317500" lvl="8" marL="4114800" rtl="0">
              <a:lnSpc>
                <a:spcPct val="100000"/>
              </a:lnSpc>
              <a:spcBef>
                <a:spcPts val="100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9pPr>
          </a:lstStyle>
          <a:p/>
        </p:txBody>
      </p:sp>
      <p:sp>
        <p:nvSpPr>
          <p:cNvPr id="91" name="Google Shape;9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taku.fi/takunhallitusohjelmatavoitteet2019/itsethallitusohjelmatavoitteet/" TargetMode="External"/><Relationship Id="rId4" Type="http://schemas.openxmlformats.org/officeDocument/2006/relationships/hyperlink" Target="https://www.akavanerityisalat.fi/nain_vaikutamme/ammatinharjoittaja_yrittaja_jasenena" TargetMode="External"/><Relationship Id="rId5" Type="http://schemas.openxmlformats.org/officeDocument/2006/relationships/hyperlink" Target="https://itset.f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ww.cupore.fi/fi/julkaisut/cuporen-julkaisut/outi-sivonen-ja-pasi-saukkonen-taide-ja-kulttuurialan-osuuskunnat-suomessa" TargetMode="External"/><Relationship Id="rId4" Type="http://schemas.openxmlformats.org/officeDocument/2006/relationships/hyperlink" Target="http://perustajanopas.pellervo.fi" TargetMode="External"/><Relationship Id="rId5" Type="http://schemas.openxmlformats.org/officeDocument/2006/relationships/hyperlink" Target="https://www.karismaosk.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issuu.com/museoalan/docs/mal_museoty_-esite_218x267_v07_lowr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taku.f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museoalanammattiliitto.fi/?x103997=45513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mykehu.fi/"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erko.fi/tyottomyys/ansiopaivarah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tyj.fi/fin/ansiopaivaraha/paivarahalaskur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www.akavanerityisalat.fi/palvelut_ja_edut/oppaat_ja_esitteet" TargetMode="External"/><Relationship Id="rId4" Type="http://schemas.openxmlformats.org/officeDocument/2006/relationships/hyperlink" Target="https://omaluottamusmies.fi/" TargetMode="External"/><Relationship Id="rId5" Type="http://schemas.openxmlformats.org/officeDocument/2006/relationships/hyperlink" Target="https://omaluottamusmies.fi/test/testaa-tyosopimusosaamises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image" Target="../media/image10.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akavanerityisalat.fi/palvelut_ja_edut/julkaisuja_ja_tutkimuksia/epatyypillinen_op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6"/>
          <p:cNvSpPr txBox="1"/>
          <p:nvPr>
            <p:ph idx="4294967295" type="ctrTitle"/>
          </p:nvPr>
        </p:nvSpPr>
        <p:spPr>
          <a:xfrm>
            <a:off x="1970878" y="1000783"/>
            <a:ext cx="5361300" cy="144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sz="4800" u="sng">
                <a:solidFill>
                  <a:srgbClr val="7CD2CB"/>
                </a:solidFill>
                <a:latin typeface="Oswald"/>
                <a:ea typeface="Oswald"/>
                <a:cs typeface="Oswald"/>
                <a:sym typeface="Oswald"/>
              </a:rPr>
              <a:t>Kulttuuri</a:t>
            </a:r>
            <a:r>
              <a:rPr lang="fi" sz="4800" u="sng"/>
              <a:t>alan</a:t>
            </a:r>
            <a:r>
              <a:rPr lang="fi" sz="4800" u="sng">
                <a:solidFill>
                  <a:srgbClr val="7CD2CB"/>
                </a:solidFill>
                <a:latin typeface="Oswald"/>
                <a:ea typeface="Oswald"/>
                <a:cs typeface="Oswald"/>
                <a:sym typeface="Oswald"/>
              </a:rPr>
              <a:t> työelämässä</a:t>
            </a:r>
            <a:endParaRPr sz="4800" u="sng">
              <a:solidFill>
                <a:srgbClr val="7CD2CB"/>
              </a:solidFill>
              <a:latin typeface="Oswald"/>
              <a:ea typeface="Oswald"/>
              <a:cs typeface="Oswald"/>
              <a:sym typeface="Oswald"/>
            </a:endParaRPr>
          </a:p>
        </p:txBody>
      </p:sp>
      <p:sp>
        <p:nvSpPr>
          <p:cNvPr id="224" name="Google Shape;224;p46"/>
          <p:cNvSpPr txBox="1"/>
          <p:nvPr>
            <p:ph idx="4294967295" type="subTitle"/>
          </p:nvPr>
        </p:nvSpPr>
        <p:spPr>
          <a:xfrm>
            <a:off x="1179875" y="2840850"/>
            <a:ext cx="6792600" cy="1619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fi" sz="2400">
                <a:solidFill>
                  <a:srgbClr val="201C4F"/>
                </a:solidFill>
                <a:latin typeface="Actor"/>
                <a:ea typeface="Actor"/>
                <a:cs typeface="Actor"/>
                <a:sym typeface="Actor"/>
              </a:rPr>
              <a:t>Museoalan ammattiliitto MAL ja </a:t>
            </a:r>
            <a:br>
              <a:rPr lang="fi" sz="2400">
                <a:solidFill>
                  <a:srgbClr val="201C4F"/>
                </a:solidFill>
                <a:latin typeface="Actor"/>
                <a:ea typeface="Actor"/>
                <a:cs typeface="Actor"/>
                <a:sym typeface="Actor"/>
              </a:rPr>
            </a:br>
            <a:r>
              <a:rPr lang="fi" sz="2400">
                <a:solidFill>
                  <a:srgbClr val="201C4F"/>
                </a:solidFill>
                <a:latin typeface="Actor"/>
                <a:ea typeface="Actor"/>
                <a:cs typeface="Actor"/>
                <a:sym typeface="Actor"/>
              </a:rPr>
              <a:t>Taide- ja kulttuurialan ammattijärjestö TAKU</a:t>
            </a:r>
            <a:endParaRPr sz="2400">
              <a:solidFill>
                <a:srgbClr val="201C4F"/>
              </a:solidFill>
              <a:latin typeface="Actor"/>
              <a:ea typeface="Actor"/>
              <a:cs typeface="Actor"/>
              <a:sym typeface="Acto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5"/>
          <p:cNvSpPr txBox="1"/>
          <p:nvPr>
            <p:ph type="title"/>
          </p:nvPr>
        </p:nvSpPr>
        <p:spPr>
          <a:xfrm>
            <a:off x="570000" y="47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Työsuhteiden tyypit</a:t>
            </a:r>
            <a:endParaRPr/>
          </a:p>
        </p:txBody>
      </p:sp>
      <p:sp>
        <p:nvSpPr>
          <p:cNvPr id="311" name="Google Shape;311;p55"/>
          <p:cNvSpPr txBox="1"/>
          <p:nvPr>
            <p:ph idx="1" type="body"/>
          </p:nvPr>
        </p:nvSpPr>
        <p:spPr>
          <a:xfrm>
            <a:off x="816750" y="1227450"/>
            <a:ext cx="3755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sz="1600"/>
              <a:t>Vakituinen työsuhde:</a:t>
            </a:r>
            <a:endParaRPr b="1" sz="1600"/>
          </a:p>
          <a:p>
            <a:pPr indent="-330200" lvl="0" marL="457200" rtl="0" algn="l">
              <a:spcBef>
                <a:spcPts val="1000"/>
              </a:spcBef>
              <a:spcAft>
                <a:spcPts val="0"/>
              </a:spcAft>
              <a:buSzPts val="1600"/>
              <a:buChar char="●"/>
            </a:pPr>
            <a:r>
              <a:rPr lang="fi" sz="1600"/>
              <a:t>Työsopimus on toistaiseksi voimassa </a:t>
            </a:r>
            <a:endParaRPr sz="1600"/>
          </a:p>
          <a:p>
            <a:pPr indent="-330200" lvl="0" marL="457200" rtl="0" algn="l">
              <a:spcBef>
                <a:spcPts val="1000"/>
              </a:spcBef>
              <a:spcAft>
                <a:spcPts val="0"/>
              </a:spcAft>
              <a:buSzPts val="1600"/>
              <a:buChar char="●"/>
            </a:pPr>
            <a:r>
              <a:rPr lang="fi" sz="1600"/>
              <a:t>Työ jatkuu niin kauan kunnes työntekijä/työnantaja haluaa irtisanoa sopimuksen</a:t>
            </a:r>
            <a:endParaRPr sz="1600"/>
          </a:p>
          <a:p>
            <a:pPr indent="-330200" lvl="0" marL="457200" rtl="0" algn="l">
              <a:lnSpc>
                <a:spcPct val="115000"/>
              </a:lnSpc>
              <a:spcBef>
                <a:spcPts val="1000"/>
              </a:spcBef>
              <a:spcAft>
                <a:spcPts val="0"/>
              </a:spcAft>
              <a:buSzPts val="1600"/>
              <a:buChar char="●"/>
            </a:pPr>
            <a:r>
              <a:rPr lang="fi" sz="1600"/>
              <a:t>Irtisanomissuoja = irtisanomisella tulee olla painava ja asiallinen syy</a:t>
            </a:r>
            <a:endParaRPr sz="1600"/>
          </a:p>
          <a:p>
            <a:pPr indent="-330200" lvl="0" marL="457200" rtl="0" algn="l">
              <a:spcBef>
                <a:spcPts val="1000"/>
              </a:spcBef>
              <a:spcAft>
                <a:spcPts val="1000"/>
              </a:spcAft>
              <a:buSzPts val="1600"/>
              <a:buChar char="●"/>
            </a:pPr>
            <a:r>
              <a:rPr lang="fi" sz="1600"/>
              <a:t>Irtisanomisaika riippuvainen työsuhteen kestosta</a:t>
            </a:r>
            <a:endParaRPr sz="1600"/>
          </a:p>
        </p:txBody>
      </p:sp>
      <p:sp>
        <p:nvSpPr>
          <p:cNvPr id="312" name="Google Shape;312;p55"/>
          <p:cNvSpPr txBox="1"/>
          <p:nvPr/>
        </p:nvSpPr>
        <p:spPr>
          <a:xfrm>
            <a:off x="4572150" y="1227450"/>
            <a:ext cx="3755400" cy="35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i" sz="1600">
                <a:solidFill>
                  <a:srgbClr val="201C4F"/>
                </a:solidFill>
                <a:latin typeface="Oswald"/>
                <a:ea typeface="Oswald"/>
                <a:cs typeface="Oswald"/>
                <a:sym typeface="Oswald"/>
              </a:rPr>
              <a:t>Määräaikainen työsuhde:</a:t>
            </a:r>
            <a:endParaRPr b="1" sz="1600">
              <a:solidFill>
                <a:srgbClr val="201C4F"/>
              </a:solidFill>
              <a:latin typeface="Oswald"/>
              <a:ea typeface="Oswald"/>
              <a:cs typeface="Oswald"/>
              <a:sym typeface="Oswald"/>
            </a:endParaRPr>
          </a:p>
          <a:p>
            <a:pPr indent="-330200" lvl="0" marL="457200" rtl="0" algn="l">
              <a:lnSpc>
                <a:spcPct val="115000"/>
              </a:lnSpc>
              <a:spcBef>
                <a:spcPts val="1000"/>
              </a:spcBef>
              <a:spcAft>
                <a:spcPts val="0"/>
              </a:spcAft>
              <a:buClr>
                <a:srgbClr val="201C4F"/>
              </a:buClr>
              <a:buSzPts val="1600"/>
              <a:buFont typeface="Oswald"/>
              <a:buChar char="●"/>
            </a:pPr>
            <a:r>
              <a:rPr lang="fi" sz="1600">
                <a:solidFill>
                  <a:srgbClr val="201C4F"/>
                </a:solidFill>
                <a:latin typeface="Oswald"/>
                <a:ea typeface="Oswald"/>
                <a:cs typeface="Oswald"/>
                <a:sym typeface="Oswald"/>
              </a:rPr>
              <a:t>Työsopimus kestää sen ajan, joka työsopimukseen on kirjattu</a:t>
            </a:r>
            <a:endParaRPr sz="1600">
              <a:solidFill>
                <a:srgbClr val="201C4F"/>
              </a:solidFill>
              <a:latin typeface="Oswald"/>
              <a:ea typeface="Oswald"/>
              <a:cs typeface="Oswald"/>
              <a:sym typeface="Oswald"/>
            </a:endParaRPr>
          </a:p>
          <a:p>
            <a:pPr indent="-330200" lvl="0" marL="457200" rtl="0" algn="l">
              <a:lnSpc>
                <a:spcPct val="115000"/>
              </a:lnSpc>
              <a:spcBef>
                <a:spcPts val="1000"/>
              </a:spcBef>
              <a:spcAft>
                <a:spcPts val="0"/>
              </a:spcAft>
              <a:buClr>
                <a:srgbClr val="201C4F"/>
              </a:buClr>
              <a:buSzPts val="1600"/>
              <a:buFont typeface="Oswald"/>
              <a:buChar char="●"/>
            </a:pPr>
            <a:r>
              <a:rPr lang="fi" sz="1600">
                <a:solidFill>
                  <a:srgbClr val="201C4F"/>
                </a:solidFill>
                <a:latin typeface="Oswald"/>
                <a:ea typeface="Oswald"/>
                <a:cs typeface="Oswald"/>
                <a:sym typeface="Oswald"/>
              </a:rPr>
              <a:t>Määräaikaisuuteen tulee olla pätevä syy, joka tulee kirjata työsopimukseen (esim. kausityö, hanke, sijaisuus)</a:t>
            </a:r>
            <a:endParaRPr sz="1600">
              <a:solidFill>
                <a:srgbClr val="201C4F"/>
              </a:solidFill>
              <a:latin typeface="Oswald"/>
              <a:ea typeface="Oswald"/>
              <a:cs typeface="Oswald"/>
              <a:sym typeface="Oswald"/>
            </a:endParaRPr>
          </a:p>
          <a:p>
            <a:pPr indent="-330200" lvl="0" marL="457200" rtl="0" algn="l">
              <a:lnSpc>
                <a:spcPct val="115000"/>
              </a:lnSpc>
              <a:spcBef>
                <a:spcPts val="1000"/>
              </a:spcBef>
              <a:spcAft>
                <a:spcPts val="0"/>
              </a:spcAft>
              <a:buClr>
                <a:srgbClr val="201C4F"/>
              </a:buClr>
              <a:buSzPts val="1600"/>
              <a:buFont typeface="Oswald"/>
              <a:buChar char="●"/>
            </a:pPr>
            <a:r>
              <a:rPr lang="fi" sz="1600">
                <a:solidFill>
                  <a:srgbClr val="201C4F"/>
                </a:solidFill>
                <a:latin typeface="Oswald"/>
                <a:ea typeface="Oswald"/>
                <a:cs typeface="Oswald"/>
                <a:sym typeface="Oswald"/>
              </a:rPr>
              <a:t>Määräaikaisuuksia ei saa ketjuuttaa!</a:t>
            </a:r>
            <a:endParaRPr sz="1600">
              <a:solidFill>
                <a:srgbClr val="201C4F"/>
              </a:solidFill>
              <a:latin typeface="Oswald"/>
              <a:ea typeface="Oswald"/>
              <a:cs typeface="Oswald"/>
              <a:sym typeface="Oswald"/>
            </a:endParaRPr>
          </a:p>
          <a:p>
            <a:pPr indent="-330200" lvl="0" marL="457200" rtl="0" algn="l">
              <a:lnSpc>
                <a:spcPct val="115000"/>
              </a:lnSpc>
              <a:spcBef>
                <a:spcPts val="1000"/>
              </a:spcBef>
              <a:spcAft>
                <a:spcPts val="1000"/>
              </a:spcAft>
              <a:buClr>
                <a:srgbClr val="201C4F"/>
              </a:buClr>
              <a:buSzPts val="1600"/>
              <a:buFont typeface="Oswald"/>
              <a:buChar char="●"/>
            </a:pPr>
            <a:r>
              <a:rPr lang="fi" sz="1600">
                <a:solidFill>
                  <a:srgbClr val="201C4F"/>
                </a:solidFill>
                <a:latin typeface="Oswald"/>
                <a:ea typeface="Oswald"/>
                <a:cs typeface="Oswald"/>
                <a:sym typeface="Oswald"/>
              </a:rPr>
              <a:t>Sopimusta ei tavallisesti voi irtisanoa → Vaarana karenssi työttömyysturvaan </a:t>
            </a:r>
            <a:endParaRPr sz="1600">
              <a:solidFill>
                <a:srgbClr val="201C4F"/>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6"/>
          <p:cNvSpPr txBox="1"/>
          <p:nvPr>
            <p:ph type="title"/>
          </p:nvPr>
        </p:nvSpPr>
        <p:spPr>
          <a:xfrm>
            <a:off x="600700" y="445025"/>
            <a:ext cx="796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Kuka luetaan freelanceriksi? </a:t>
            </a:r>
            <a:endParaRPr/>
          </a:p>
        </p:txBody>
      </p:sp>
      <p:sp>
        <p:nvSpPr>
          <p:cNvPr id="318" name="Google Shape;318;p56"/>
          <p:cNvSpPr txBox="1"/>
          <p:nvPr>
            <p:ph idx="1" type="body"/>
          </p:nvPr>
        </p:nvSpPr>
        <p:spPr>
          <a:xfrm>
            <a:off x="600700" y="1311800"/>
            <a:ext cx="37110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201C4F"/>
              </a:buClr>
              <a:buSzPts val="1600"/>
              <a:buChar char="●"/>
            </a:pPr>
            <a:r>
              <a:rPr lang="fi" sz="1600">
                <a:solidFill>
                  <a:srgbClr val="201C4F"/>
                </a:solidFill>
              </a:rPr>
              <a:t>Pätkätöitä tekevä työnsuorittaja, jolla on yksi tai useampia työntarjoajia samanaikaisesti</a:t>
            </a:r>
            <a:endParaRPr sz="1600">
              <a:solidFill>
                <a:srgbClr val="201C4F"/>
              </a:solidFill>
            </a:endParaRPr>
          </a:p>
          <a:p>
            <a:pPr indent="-330200" lvl="0" marL="457200" rtl="0" algn="l">
              <a:spcBef>
                <a:spcPts val="1000"/>
              </a:spcBef>
              <a:spcAft>
                <a:spcPts val="0"/>
              </a:spcAft>
              <a:buClr>
                <a:srgbClr val="201C4F"/>
              </a:buClr>
              <a:buSzPts val="1600"/>
              <a:buChar char="●"/>
            </a:pPr>
            <a:r>
              <a:rPr lang="fi" sz="1600">
                <a:solidFill>
                  <a:srgbClr val="201C4F"/>
                </a:solidFill>
              </a:rPr>
              <a:t>Joko yrittäjä, työntekijä tai hän voi saada ns. työkorvauksia olematta yrittäjä tai työsuhteessa</a:t>
            </a:r>
            <a:endParaRPr sz="1600">
              <a:solidFill>
                <a:srgbClr val="201C4F"/>
              </a:solidFill>
            </a:endParaRPr>
          </a:p>
          <a:p>
            <a:pPr indent="-330200" lvl="0" marL="457200" rtl="0" algn="l">
              <a:spcBef>
                <a:spcPts val="1000"/>
              </a:spcBef>
              <a:spcAft>
                <a:spcPts val="1000"/>
              </a:spcAft>
              <a:buClr>
                <a:srgbClr val="201C4F"/>
              </a:buClr>
              <a:buSzPts val="1600"/>
              <a:buChar char="●"/>
            </a:pPr>
            <a:r>
              <a:rPr lang="fi" sz="1600">
                <a:solidFill>
                  <a:srgbClr val="201C4F"/>
                </a:solidFill>
              </a:rPr>
              <a:t>Yhteistä eri freelance-työnmuodoille on työtehtävien tilapäisyys ja freelancerin mahdollisuus itse melko vapaasti tehdä töitä eri toimeksiantajille</a:t>
            </a:r>
            <a:endParaRPr sz="1600"/>
          </a:p>
        </p:txBody>
      </p:sp>
      <p:sp>
        <p:nvSpPr>
          <p:cNvPr id="319" name="Google Shape;319;p56"/>
          <p:cNvSpPr txBox="1"/>
          <p:nvPr>
            <p:ph idx="1" type="body"/>
          </p:nvPr>
        </p:nvSpPr>
        <p:spPr>
          <a:xfrm>
            <a:off x="4368275" y="1311800"/>
            <a:ext cx="4257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fi" sz="1600"/>
              <a:t>Haasteena freelancerin työttömyysturva</a:t>
            </a:r>
            <a:endParaRPr sz="1600"/>
          </a:p>
          <a:p>
            <a:pPr indent="-317500" lvl="1" marL="914400" rtl="0" algn="l">
              <a:spcBef>
                <a:spcPts val="1000"/>
              </a:spcBef>
              <a:spcAft>
                <a:spcPts val="0"/>
              </a:spcAft>
              <a:buSzPts val="1400"/>
              <a:buChar char="○"/>
            </a:pPr>
            <a:r>
              <a:rPr lang="fi" sz="1400"/>
              <a:t>Nyt joudut valitsemaan palkansaajan tai yrittäjän työttömyyskassojen väliltä</a:t>
            </a:r>
            <a:endParaRPr sz="1400">
              <a:solidFill>
                <a:schemeClr val="dk1"/>
              </a:solidFill>
            </a:endParaRPr>
          </a:p>
          <a:p>
            <a:pPr indent="-304800" lvl="1" marL="914400" rtl="0" algn="l">
              <a:spcBef>
                <a:spcPts val="1000"/>
              </a:spcBef>
              <a:spcAft>
                <a:spcPts val="0"/>
              </a:spcAft>
              <a:buSzPts val="1200"/>
              <a:buChar char="○"/>
            </a:pPr>
            <a:r>
              <a:rPr lang="fi" sz="1400">
                <a:solidFill>
                  <a:srgbClr val="201C4F"/>
                </a:solidFill>
              </a:rPr>
              <a:t>TAKUn hallitusohjelmatavoitteissa </a:t>
            </a:r>
            <a:r>
              <a:rPr lang="fi" u="sng">
                <a:solidFill>
                  <a:schemeClr val="hlink"/>
                </a:solidFill>
                <a:hlinkClick r:id="rId3"/>
              </a:rPr>
              <a:t>Itsensätyöllistäjien, yrittäjien ja monityöläisten työmarkkina-asemaa on parannettava</a:t>
            </a:r>
            <a:endParaRPr/>
          </a:p>
          <a:p>
            <a:pPr indent="0" lvl="0" marL="0" rtl="0" algn="l">
              <a:spcBef>
                <a:spcPts val="1000"/>
              </a:spcBef>
              <a:spcAft>
                <a:spcPts val="0"/>
              </a:spcAft>
              <a:buNone/>
            </a:pPr>
            <a:r>
              <a:t/>
            </a:r>
            <a:endParaRPr/>
          </a:p>
          <a:p>
            <a:pPr indent="0" lvl="0" marL="0" rtl="0" algn="l">
              <a:spcBef>
                <a:spcPts val="1600"/>
              </a:spcBef>
              <a:spcAft>
                <a:spcPts val="0"/>
              </a:spcAft>
              <a:buClr>
                <a:schemeClr val="dk1"/>
              </a:buClr>
              <a:buSzPts val="1100"/>
              <a:buFont typeface="Arial"/>
              <a:buNone/>
            </a:pPr>
            <a:r>
              <a:rPr lang="fi" sz="1200" u="sng">
                <a:solidFill>
                  <a:schemeClr val="accent5"/>
                </a:solidFill>
                <a:hlinkClick r:id="rId4"/>
              </a:rPr>
              <a:t>https://www.akavanerityisalat.fi/nain_vaikutamme/ammatinharjoittaja_yrittaja_jasenena</a:t>
            </a:r>
            <a:r>
              <a:rPr lang="fi" sz="1200"/>
              <a:t> </a:t>
            </a:r>
            <a:br>
              <a:rPr lang="fi" sz="1200"/>
            </a:br>
            <a:r>
              <a:rPr lang="fi" sz="1200"/>
              <a:t>Tietoa ammatinharjoittajalle tai yrittäjälle jäsenyydestä</a:t>
            </a:r>
            <a:endParaRPr sz="1200"/>
          </a:p>
          <a:p>
            <a:pPr indent="0" lvl="0" marL="0" rtl="0" algn="l">
              <a:spcBef>
                <a:spcPts val="1600"/>
              </a:spcBef>
              <a:spcAft>
                <a:spcPts val="1600"/>
              </a:spcAft>
              <a:buClr>
                <a:schemeClr val="dk1"/>
              </a:buClr>
              <a:buSzPts val="1100"/>
              <a:buFont typeface="Arial"/>
              <a:buNone/>
            </a:pPr>
            <a:r>
              <a:rPr lang="fi" sz="1200" u="sng">
                <a:solidFill>
                  <a:schemeClr val="accent5"/>
                </a:solidFill>
                <a:hlinkClick r:id="rId5"/>
              </a:rPr>
              <a:t>https://itset.fi/</a:t>
            </a:r>
            <a:r>
              <a:rPr lang="fi" sz="1200">
                <a:solidFill>
                  <a:schemeClr val="dk1"/>
                </a:solidFill>
              </a:rPr>
              <a:t> </a:t>
            </a:r>
            <a:r>
              <a:rPr lang="fi" sz="1200"/>
              <a:t>Tietoa itsensätyöllistäjänä toimimisesta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7"/>
          <p:cNvSpPr txBox="1"/>
          <p:nvPr>
            <p:ph type="title"/>
          </p:nvPr>
        </p:nvSpPr>
        <p:spPr>
          <a:xfrm>
            <a:off x="600700" y="445025"/>
            <a:ext cx="796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Osuuskunta vaihtoehtona yrittäjyydelle</a:t>
            </a:r>
            <a:endParaRPr/>
          </a:p>
        </p:txBody>
      </p:sp>
      <p:sp>
        <p:nvSpPr>
          <p:cNvPr id="325" name="Google Shape;325;p57"/>
          <p:cNvSpPr txBox="1"/>
          <p:nvPr>
            <p:ph idx="1" type="body"/>
          </p:nvPr>
        </p:nvSpPr>
        <p:spPr>
          <a:xfrm>
            <a:off x="600700" y="1604375"/>
            <a:ext cx="3711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i" sz="1800"/>
              <a:t>Työosuuskunta </a:t>
            </a:r>
            <a:br>
              <a:rPr lang="fi" sz="1800"/>
            </a:br>
            <a:r>
              <a:rPr lang="fi"/>
              <a:t>esim. Lilith, luovan talouden toimijat</a:t>
            </a:r>
            <a:endParaRPr/>
          </a:p>
          <a:p>
            <a:pPr indent="-317500" lvl="0" marL="457200" rtl="0" algn="l">
              <a:lnSpc>
                <a:spcPct val="100000"/>
              </a:lnSpc>
              <a:spcBef>
                <a:spcPts val="1000"/>
              </a:spcBef>
              <a:spcAft>
                <a:spcPts val="0"/>
              </a:spcAft>
              <a:buSzPts val="1400"/>
              <a:buChar char="●"/>
            </a:pPr>
            <a:r>
              <a:rPr lang="fi" sz="1400"/>
              <a:t>Olet työsuhteessa</a:t>
            </a:r>
            <a:endParaRPr sz="1400"/>
          </a:p>
          <a:p>
            <a:pPr indent="-317500" lvl="0" marL="457200" rtl="0" algn="l">
              <a:lnSpc>
                <a:spcPct val="100000"/>
              </a:lnSpc>
              <a:spcBef>
                <a:spcPts val="1000"/>
              </a:spcBef>
              <a:spcAft>
                <a:spcPts val="0"/>
              </a:spcAft>
              <a:buSzPts val="1400"/>
              <a:buChar char="●"/>
            </a:pPr>
            <a:r>
              <a:rPr lang="fi" sz="1400"/>
              <a:t>Jäsen ei ole yrittäjä vaan hänellä on sama asema kuin palkansaajalla (</a:t>
            </a:r>
            <a:r>
              <a:rPr lang="fi"/>
              <a:t>e</a:t>
            </a:r>
            <a:r>
              <a:rPr lang="fi" sz="1400"/>
              <a:t>läkkeen ja työssäoloehdon kerryttäminen työstä on mahdollista)</a:t>
            </a:r>
            <a:endParaRPr sz="1400"/>
          </a:p>
          <a:p>
            <a:pPr indent="-317500" lvl="0" marL="457200" rtl="0" algn="l">
              <a:lnSpc>
                <a:spcPct val="100000"/>
              </a:lnSpc>
              <a:spcBef>
                <a:spcPts val="1000"/>
              </a:spcBef>
              <a:spcAft>
                <a:spcPts val="0"/>
              </a:spcAft>
              <a:buSzPts val="1400"/>
              <a:buChar char="●"/>
            </a:pPr>
            <a:r>
              <a:rPr lang="fi" sz="1400"/>
              <a:t>Voit olla työsuhteessa myös muualla (</a:t>
            </a:r>
            <a:r>
              <a:rPr lang="fi"/>
              <a:t>e</a:t>
            </a:r>
            <a:r>
              <a:rPr lang="fi" sz="1400"/>
              <a:t>sim. toinen palkkatyö)</a:t>
            </a:r>
            <a:endParaRPr sz="1400"/>
          </a:p>
          <a:p>
            <a:pPr indent="0" lvl="0" marL="0" rtl="0" algn="l">
              <a:lnSpc>
                <a:spcPct val="100000"/>
              </a:lnSpc>
              <a:spcBef>
                <a:spcPts val="1000"/>
              </a:spcBef>
              <a:spcAft>
                <a:spcPts val="0"/>
              </a:spcAft>
              <a:buNone/>
            </a:pPr>
            <a:r>
              <a:t/>
            </a:r>
            <a:endParaRPr sz="1400"/>
          </a:p>
          <a:p>
            <a:pPr indent="0" lvl="0" marL="0" rtl="0" algn="l">
              <a:lnSpc>
                <a:spcPct val="100000"/>
              </a:lnSpc>
              <a:spcBef>
                <a:spcPts val="1000"/>
              </a:spcBef>
              <a:spcAft>
                <a:spcPts val="1000"/>
              </a:spcAft>
              <a:buNone/>
            </a:pPr>
            <a:r>
              <a:rPr lang="fi" sz="1400"/>
              <a:t>T</a:t>
            </a:r>
            <a:r>
              <a:rPr lang="fi"/>
              <a:t>sekkaa </a:t>
            </a:r>
            <a:r>
              <a:rPr lang="fi" u="sng">
                <a:solidFill>
                  <a:schemeClr val="hlink"/>
                </a:solidFill>
                <a:hlinkClick r:id="rId3"/>
              </a:rPr>
              <a:t>Cupore</a:t>
            </a:r>
            <a:r>
              <a:rPr lang="fi"/>
              <a:t>, </a:t>
            </a:r>
            <a:r>
              <a:rPr lang="fi" u="sng">
                <a:solidFill>
                  <a:schemeClr val="hlink"/>
                </a:solidFill>
                <a:hlinkClick r:id="rId4"/>
              </a:rPr>
              <a:t>Pellervo</a:t>
            </a:r>
            <a:r>
              <a:rPr lang="fi"/>
              <a:t> ja </a:t>
            </a:r>
            <a:r>
              <a:rPr lang="fi" u="sng">
                <a:solidFill>
                  <a:schemeClr val="hlink"/>
                </a:solidFill>
                <a:hlinkClick r:id="rId5"/>
              </a:rPr>
              <a:t>Karisma</a:t>
            </a:r>
            <a:endParaRPr/>
          </a:p>
        </p:txBody>
      </p:sp>
      <p:sp>
        <p:nvSpPr>
          <p:cNvPr id="326" name="Google Shape;326;p57"/>
          <p:cNvSpPr txBox="1"/>
          <p:nvPr>
            <p:ph idx="2" type="body"/>
          </p:nvPr>
        </p:nvSpPr>
        <p:spPr>
          <a:xfrm>
            <a:off x="4503650" y="1604375"/>
            <a:ext cx="4144800" cy="31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sz="1800"/>
              <a:t>Laskutusosuuskunta</a:t>
            </a:r>
            <a:br>
              <a:rPr lang="fi" sz="1800"/>
            </a:br>
            <a:r>
              <a:rPr lang="fi"/>
              <a:t>Esim. Ukko, Eezy, OP-kevytyrittäjyys</a:t>
            </a:r>
            <a:endParaRPr/>
          </a:p>
          <a:p>
            <a:pPr indent="-317500" lvl="0" marL="457200" rtl="0" algn="l">
              <a:spcBef>
                <a:spcPts val="1600"/>
              </a:spcBef>
              <a:spcAft>
                <a:spcPts val="0"/>
              </a:spcAft>
              <a:buSzPts val="1400"/>
              <a:buChar char="●"/>
            </a:pPr>
            <a:r>
              <a:rPr lang="fi"/>
              <a:t>Lyhytaikaista työtä varten, ei säännölliselle työnteolle</a:t>
            </a:r>
            <a:endParaRPr/>
          </a:p>
          <a:p>
            <a:pPr indent="-317500" lvl="0" marL="457200" rtl="0" algn="l">
              <a:spcBef>
                <a:spcPts val="1000"/>
              </a:spcBef>
              <a:spcAft>
                <a:spcPts val="0"/>
              </a:spcAft>
              <a:buSzPts val="1400"/>
              <a:buChar char="●"/>
            </a:pPr>
            <a:r>
              <a:rPr lang="fi"/>
              <a:t>Juridisesti ei synny työsuhdetta, vaikka saattaa näyttää siltä</a:t>
            </a:r>
            <a:endParaRPr/>
          </a:p>
          <a:p>
            <a:pPr indent="-317500" lvl="0" marL="457200" rtl="0" algn="l">
              <a:spcBef>
                <a:spcPts val="1000"/>
              </a:spcBef>
              <a:spcAft>
                <a:spcPts val="0"/>
              </a:spcAft>
              <a:buSzPts val="1400"/>
              <a:buChar char="●"/>
            </a:pPr>
            <a:r>
              <a:rPr lang="fi"/>
              <a:t>Palvelun käytöstä maksetaan myös 3–7% prosentin maksu laskutussummastasi </a:t>
            </a:r>
            <a:endParaRPr/>
          </a:p>
          <a:p>
            <a:pPr indent="-317500" lvl="0" marL="457200" rtl="0" algn="l">
              <a:spcBef>
                <a:spcPts val="1000"/>
              </a:spcBef>
              <a:spcAft>
                <a:spcPts val="0"/>
              </a:spcAft>
              <a:buSzPts val="1400"/>
              <a:buChar char="●"/>
            </a:pPr>
            <a:r>
              <a:rPr lang="fi"/>
              <a:t>Tehty työ ja palkkiosta maksettu liiton jäsenmaksu ei kerrytä työssäoloehtoa ansiosidonnaista </a:t>
            </a:r>
            <a:br>
              <a:rPr lang="fi"/>
            </a:br>
            <a:r>
              <a:rPr b="1" lang="fi"/>
              <a:t>→  riski!</a:t>
            </a:r>
            <a:endParaRPr b="1" sz="1800"/>
          </a:p>
          <a:p>
            <a:pPr indent="0" lvl="0" marL="0" rtl="0" algn="l">
              <a:spcBef>
                <a:spcPts val="1000"/>
              </a:spcBef>
              <a:spcAft>
                <a:spcPts val="1600"/>
              </a:spcAft>
              <a:buNone/>
            </a:pPr>
            <a:r>
              <a:t/>
            </a:r>
            <a:endParaRPr/>
          </a:p>
        </p:txBody>
      </p:sp>
      <p:sp>
        <p:nvSpPr>
          <p:cNvPr id="327" name="Google Shape;327;p57"/>
          <p:cNvSpPr txBox="1"/>
          <p:nvPr/>
        </p:nvSpPr>
        <p:spPr>
          <a:xfrm>
            <a:off x="600700" y="1087475"/>
            <a:ext cx="7803600" cy="5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sz="1800">
                <a:solidFill>
                  <a:srgbClr val="201C4F"/>
                </a:solidFill>
                <a:latin typeface="Oswald"/>
                <a:ea typeface="Oswald"/>
                <a:cs typeface="Oswald"/>
                <a:sym typeface="Oswald"/>
              </a:rPr>
              <a:t>Osuuskunnan tarkoitus on myydä jäseniensä palveluita</a:t>
            </a:r>
            <a:endParaRPr sz="1800">
              <a:solidFill>
                <a:srgbClr val="201C4F"/>
              </a:solidFill>
              <a:latin typeface="Oswald"/>
              <a:ea typeface="Oswald"/>
              <a:cs typeface="Oswald"/>
              <a:sym typeface="Oswald"/>
            </a:endParaRPr>
          </a:p>
          <a:p>
            <a:pPr indent="0" lvl="0" marL="0" rtl="0" algn="l">
              <a:spcBef>
                <a:spcPts val="0"/>
              </a:spcBef>
              <a:spcAft>
                <a:spcPts val="0"/>
              </a:spcAft>
              <a:buNone/>
            </a:pPr>
            <a:r>
              <a:t/>
            </a:r>
            <a:endParaRPr sz="1800">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8"/>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Kuinka paljon kuuluu saada palkkaa?</a:t>
            </a:r>
            <a:endParaRPr/>
          </a:p>
        </p:txBody>
      </p:sp>
      <p:sp>
        <p:nvSpPr>
          <p:cNvPr id="333" name="Google Shape;333;p58"/>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9"/>
          <p:cNvSpPr txBox="1"/>
          <p:nvPr>
            <p:ph type="title"/>
          </p:nvPr>
        </p:nvSpPr>
        <p:spPr>
          <a:xfrm>
            <a:off x="600700" y="445025"/>
            <a:ext cx="796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Palkan määräytyminen</a:t>
            </a:r>
            <a:endParaRPr/>
          </a:p>
        </p:txBody>
      </p:sp>
      <p:sp>
        <p:nvSpPr>
          <p:cNvPr id="339" name="Google Shape;339;p59"/>
          <p:cNvSpPr txBox="1"/>
          <p:nvPr>
            <p:ph idx="1" type="body"/>
          </p:nvPr>
        </p:nvSpPr>
        <p:spPr>
          <a:xfrm>
            <a:off x="600700" y="1152475"/>
            <a:ext cx="3711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a:t>Yksityissektori</a:t>
            </a:r>
            <a:br>
              <a:rPr lang="fi"/>
            </a:br>
            <a:r>
              <a:rPr lang="fi" sz="1200"/>
              <a:t>paikallinen sopiminen, yritykset määrittelevät palkkauksen itse. Paljon sopimuksettomia aloja.</a:t>
            </a:r>
            <a:endParaRPr sz="1200"/>
          </a:p>
          <a:p>
            <a:pPr indent="0" lvl="0" marL="0" rtl="0" algn="l">
              <a:spcBef>
                <a:spcPts val="1600"/>
              </a:spcBef>
              <a:spcAft>
                <a:spcPts val="0"/>
              </a:spcAft>
              <a:buClr>
                <a:schemeClr val="dk1"/>
              </a:buClr>
              <a:buSzPts val="1100"/>
              <a:buFont typeface="Arial"/>
              <a:buNone/>
            </a:pPr>
            <a:r>
              <a:rPr b="1" lang="fi"/>
              <a:t>Kuntasektori</a:t>
            </a:r>
            <a:br>
              <a:rPr lang="fi"/>
            </a:br>
            <a:r>
              <a:rPr lang="fi" sz="1200"/>
              <a:t>Kaupungilla tai kunnassa työskentelevän palkka määräytyy KVTES:n (Kunnallinen yleinen virka- ja työehtosopimus) mukaan joka koskee useita eri aloja.</a:t>
            </a:r>
            <a:endParaRPr sz="1200"/>
          </a:p>
          <a:p>
            <a:pPr indent="0" lvl="0" marL="0" rtl="0" algn="l">
              <a:spcBef>
                <a:spcPts val="1600"/>
              </a:spcBef>
              <a:spcAft>
                <a:spcPts val="0"/>
              </a:spcAft>
              <a:buClr>
                <a:schemeClr val="dk1"/>
              </a:buClr>
              <a:buSzPts val="1100"/>
              <a:buFont typeface="Arial"/>
              <a:buNone/>
            </a:pPr>
            <a:r>
              <a:rPr b="1" lang="fi"/>
              <a:t>Valtio-/korkeakoulusektori</a:t>
            </a:r>
            <a:br>
              <a:rPr lang="fi"/>
            </a:br>
            <a:r>
              <a:rPr lang="fi" sz="1200"/>
              <a:t>Käytössä oma palkkausjärjestelmä joka määrittelee kuukausipalkat. Ei yhtenäisiä palkkataulukoita. Kuukausipalkka määräytyy tehtävien vaativuuden ja henkilökohtaisen työsuorituksen mukaan. Virastokohtaiset järjestelmät, jotka  perustuvat sopimusalakohtaisiin virka- ja työehtosopimuksiin. </a:t>
            </a:r>
            <a:endParaRPr sz="1200"/>
          </a:p>
          <a:p>
            <a:pPr indent="0" lvl="0" marL="0" rtl="0" algn="l">
              <a:spcBef>
                <a:spcPts val="1600"/>
              </a:spcBef>
              <a:spcAft>
                <a:spcPts val="1600"/>
              </a:spcAft>
              <a:buNone/>
            </a:pPr>
            <a:r>
              <a:t/>
            </a:r>
            <a:endParaRPr/>
          </a:p>
        </p:txBody>
      </p:sp>
      <p:sp>
        <p:nvSpPr>
          <p:cNvPr id="340" name="Google Shape;340;p59"/>
          <p:cNvSpPr txBox="1"/>
          <p:nvPr>
            <p:ph idx="2" type="body"/>
          </p:nvPr>
        </p:nvSpPr>
        <p:spPr>
          <a:xfrm>
            <a:off x="4832400" y="1152475"/>
            <a:ext cx="3711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a:t>Palkka nousuun</a:t>
            </a:r>
            <a:endParaRPr b="1"/>
          </a:p>
          <a:p>
            <a:pPr indent="-317500" lvl="0" marL="457200" rtl="0" algn="l">
              <a:spcBef>
                <a:spcPts val="1600"/>
              </a:spcBef>
              <a:spcAft>
                <a:spcPts val="0"/>
              </a:spcAft>
              <a:buSzPts val="1400"/>
              <a:buChar char="●"/>
            </a:pPr>
            <a:r>
              <a:rPr lang="fi"/>
              <a:t>Huomio määräaikaisuuden perusteeseen ja lainmukaisuuteen</a:t>
            </a:r>
            <a:endParaRPr/>
          </a:p>
          <a:p>
            <a:pPr indent="-317500" lvl="0" marL="457200" rtl="0" algn="l">
              <a:spcBef>
                <a:spcPts val="1600"/>
              </a:spcBef>
              <a:spcAft>
                <a:spcPts val="0"/>
              </a:spcAft>
              <a:buSzPts val="1400"/>
              <a:buChar char="●"/>
            </a:pPr>
            <a:r>
              <a:rPr lang="fi"/>
              <a:t>Palkkatoivomuksen perustelut ja taso</a:t>
            </a:r>
            <a:endParaRPr/>
          </a:p>
          <a:p>
            <a:pPr indent="-317500" lvl="0" marL="457200" rtl="0" algn="l">
              <a:spcBef>
                <a:spcPts val="1600"/>
              </a:spcBef>
              <a:spcAft>
                <a:spcPts val="0"/>
              </a:spcAft>
              <a:buSzPts val="1400"/>
              <a:buChar char="●"/>
            </a:pPr>
            <a:r>
              <a:rPr lang="fi"/>
              <a:t>Huomio nimikkeeseen ja työtehtävien tasoon </a:t>
            </a:r>
            <a:endParaRPr/>
          </a:p>
          <a:p>
            <a:pPr indent="-317500" lvl="0" marL="457200" rtl="0" algn="l">
              <a:spcBef>
                <a:spcPts val="1600"/>
              </a:spcBef>
              <a:spcAft>
                <a:spcPts val="0"/>
              </a:spcAft>
              <a:buSzPts val="1400"/>
              <a:buChar char="●"/>
            </a:pPr>
            <a:r>
              <a:rPr lang="fi"/>
              <a:t>Säännölliset palkkakeskustelut</a:t>
            </a:r>
            <a:endParaRPr/>
          </a:p>
          <a:p>
            <a:pPr indent="-317500" lvl="0" marL="457200" rtl="0" algn="l">
              <a:spcBef>
                <a:spcPts val="1600"/>
              </a:spcBef>
              <a:spcAft>
                <a:spcPts val="0"/>
              </a:spcAft>
              <a:buSzPts val="1400"/>
              <a:buChar char="●"/>
            </a:pPr>
            <a:r>
              <a:rPr lang="fi"/>
              <a:t>Työn vaativuuden arviointijärjestelmät käyttöön </a:t>
            </a:r>
            <a:endParaRPr/>
          </a:p>
          <a:p>
            <a:pPr indent="0" lvl="0" marL="0" rtl="0" algn="l">
              <a:spcBef>
                <a:spcPts val="1600"/>
              </a:spcBef>
              <a:spcAft>
                <a:spcPts val="1600"/>
              </a:spcAft>
              <a:buNone/>
            </a:pPr>
            <a:r>
              <a:rPr b="1" lang="fi"/>
              <a:t>Museoalan ammattiliiton palkkakampanja:</a:t>
            </a:r>
            <a:r>
              <a:rPr lang="fi"/>
              <a:t> </a:t>
            </a:r>
            <a:br>
              <a:rPr lang="fi"/>
            </a:br>
            <a:r>
              <a:rPr lang="fi" u="sng">
                <a:solidFill>
                  <a:schemeClr val="hlink"/>
                </a:solidFill>
                <a:hlinkClick r:id="rId3"/>
              </a:rPr>
              <a:t>https://issuu.com/museoalan/docs/mal_museoty_-esite_218x267_v07_lowres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60"/>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FM vähimmäispalkkasuositus</a:t>
            </a:r>
            <a:endParaRPr/>
          </a:p>
        </p:txBody>
      </p:sp>
      <p:sp>
        <p:nvSpPr>
          <p:cNvPr id="346" name="Google Shape;346;p60"/>
          <p:cNvSpPr txBox="1"/>
          <p:nvPr>
            <p:ph idx="1" type="body"/>
          </p:nvPr>
        </p:nvSpPr>
        <p:spPr>
          <a:xfrm>
            <a:off x="570000" y="1614300"/>
            <a:ext cx="3429000" cy="315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i"/>
              <a:t>Historian, kirjallisuuden ja kulttuuriaineineiden FM-tutkinnon suorittaneet</a:t>
            </a:r>
            <a:endParaRPr/>
          </a:p>
          <a:p>
            <a:pPr indent="-342900" lvl="0" marL="457200" rtl="0" algn="l">
              <a:spcBef>
                <a:spcPts val="1000"/>
              </a:spcBef>
              <a:spcAft>
                <a:spcPts val="0"/>
              </a:spcAft>
              <a:buSzPts val="1800"/>
              <a:buChar char="●"/>
            </a:pPr>
            <a:r>
              <a:rPr lang="fi"/>
              <a:t>voimassa 31.3.2020 saakka</a:t>
            </a:r>
            <a:endParaRPr/>
          </a:p>
          <a:p>
            <a:pPr indent="-342900" lvl="0" marL="457200" rtl="0" algn="l">
              <a:spcBef>
                <a:spcPts val="1000"/>
              </a:spcBef>
              <a:spcAft>
                <a:spcPts val="1000"/>
              </a:spcAft>
              <a:buSzPts val="1800"/>
              <a:buChar char="●"/>
            </a:pPr>
            <a:r>
              <a:rPr lang="fi"/>
              <a:t>lataa suositus: </a:t>
            </a:r>
            <a:br>
              <a:rPr lang="fi"/>
            </a:br>
            <a:r>
              <a:rPr lang="fi" u="sng">
                <a:solidFill>
                  <a:schemeClr val="hlink"/>
                </a:solidFill>
                <a:hlinkClick r:id="rId3"/>
              </a:rPr>
              <a:t>taku.fi</a:t>
            </a:r>
            <a:r>
              <a:rPr lang="fi"/>
              <a:t> → jäsenyys ja palvelut</a:t>
            </a:r>
            <a:endParaRPr/>
          </a:p>
        </p:txBody>
      </p:sp>
      <p:sp>
        <p:nvSpPr>
          <p:cNvPr id="347" name="Google Shape;347;p60"/>
          <p:cNvSpPr/>
          <p:nvPr/>
        </p:nvSpPr>
        <p:spPr>
          <a:xfrm>
            <a:off x="4114400" y="1409950"/>
            <a:ext cx="1607700" cy="572700"/>
          </a:xfrm>
          <a:prstGeom prst="roundRect">
            <a:avLst>
              <a:gd fmla="val 16667" name="adj"/>
            </a:avLst>
          </a:prstGeom>
          <a:solidFill>
            <a:srgbClr val="201C4F"/>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Palkkauksen perusteet</a:t>
            </a:r>
            <a:endParaRPr>
              <a:solidFill>
                <a:schemeClr val="lt1"/>
              </a:solidFill>
              <a:latin typeface="Oswald"/>
              <a:ea typeface="Oswald"/>
              <a:cs typeface="Oswald"/>
              <a:sym typeface="Oswald"/>
            </a:endParaRPr>
          </a:p>
        </p:txBody>
      </p:sp>
      <p:sp>
        <p:nvSpPr>
          <p:cNvPr id="348" name="Google Shape;348;p60"/>
          <p:cNvSpPr/>
          <p:nvPr/>
        </p:nvSpPr>
        <p:spPr>
          <a:xfrm>
            <a:off x="6306500" y="1409950"/>
            <a:ext cx="1607700" cy="572700"/>
          </a:xfrm>
          <a:prstGeom prst="roundRect">
            <a:avLst>
              <a:gd fmla="val 16667" name="adj"/>
            </a:avLst>
          </a:prstGeom>
          <a:solidFill>
            <a:srgbClr val="201C4F"/>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Vähimmäispalkat</a:t>
            </a:r>
            <a:endParaRPr>
              <a:solidFill>
                <a:schemeClr val="lt1"/>
              </a:solidFill>
              <a:latin typeface="Oswald"/>
              <a:ea typeface="Oswald"/>
              <a:cs typeface="Oswald"/>
              <a:sym typeface="Oswald"/>
            </a:endParaRPr>
          </a:p>
        </p:txBody>
      </p:sp>
      <p:sp>
        <p:nvSpPr>
          <p:cNvPr id="349" name="Google Shape;349;p60"/>
          <p:cNvSpPr/>
          <p:nvPr/>
        </p:nvSpPr>
        <p:spPr>
          <a:xfrm>
            <a:off x="4343000" y="2241663"/>
            <a:ext cx="1607700" cy="572700"/>
          </a:xfrm>
          <a:prstGeom prst="roundRect">
            <a:avLst>
              <a:gd fmla="val 16667" name="adj"/>
            </a:avLst>
          </a:prstGeom>
          <a:solidFill>
            <a:schemeClr val="lt1"/>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1000">
                <a:solidFill>
                  <a:srgbClr val="201C4F"/>
                </a:solidFill>
                <a:latin typeface="Oswald"/>
                <a:ea typeface="Oswald"/>
                <a:cs typeface="Oswald"/>
                <a:sym typeface="Oswald"/>
              </a:rPr>
              <a:t>Tehtävän vaatimustaso ja työntekijän kokemus vaikuttaa</a:t>
            </a:r>
            <a:endParaRPr sz="1000">
              <a:solidFill>
                <a:srgbClr val="201C4F"/>
              </a:solidFill>
              <a:latin typeface="Oswald"/>
              <a:ea typeface="Oswald"/>
              <a:cs typeface="Oswald"/>
              <a:sym typeface="Oswald"/>
            </a:endParaRPr>
          </a:p>
        </p:txBody>
      </p:sp>
      <p:sp>
        <p:nvSpPr>
          <p:cNvPr id="350" name="Google Shape;350;p60"/>
          <p:cNvSpPr/>
          <p:nvPr/>
        </p:nvSpPr>
        <p:spPr>
          <a:xfrm>
            <a:off x="4343000" y="3119163"/>
            <a:ext cx="1607700" cy="572700"/>
          </a:xfrm>
          <a:prstGeom prst="roundRect">
            <a:avLst>
              <a:gd fmla="val 16667" name="adj"/>
            </a:avLst>
          </a:prstGeom>
          <a:solidFill>
            <a:schemeClr val="lt1"/>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1000">
                <a:solidFill>
                  <a:srgbClr val="201C4F"/>
                </a:solidFill>
                <a:latin typeface="Oswald"/>
                <a:ea typeface="Oswald"/>
                <a:cs typeface="Oswald"/>
                <a:sym typeface="Oswald"/>
              </a:rPr>
              <a:t>Kolme eri vaatimustasoa ja palkka-asteikkoa</a:t>
            </a:r>
            <a:endParaRPr sz="1000">
              <a:solidFill>
                <a:srgbClr val="201C4F"/>
              </a:solidFill>
              <a:latin typeface="Oswald"/>
              <a:ea typeface="Oswald"/>
              <a:cs typeface="Oswald"/>
              <a:sym typeface="Oswald"/>
            </a:endParaRPr>
          </a:p>
        </p:txBody>
      </p:sp>
      <p:sp>
        <p:nvSpPr>
          <p:cNvPr id="351" name="Google Shape;351;p60"/>
          <p:cNvSpPr/>
          <p:nvPr/>
        </p:nvSpPr>
        <p:spPr>
          <a:xfrm>
            <a:off x="4343000" y="3996663"/>
            <a:ext cx="1607700" cy="572700"/>
          </a:xfrm>
          <a:prstGeom prst="roundRect">
            <a:avLst>
              <a:gd fmla="val 16667" name="adj"/>
            </a:avLst>
          </a:prstGeom>
          <a:solidFill>
            <a:schemeClr val="lt1"/>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1000">
                <a:solidFill>
                  <a:srgbClr val="201C4F"/>
                </a:solidFill>
                <a:latin typeface="Oswald"/>
                <a:ea typeface="Oswald"/>
                <a:cs typeface="Oswald"/>
                <a:sym typeface="Oswald"/>
              </a:rPr>
              <a:t>Eroteltu pääkaupunkiseutu ja muu Suomi</a:t>
            </a:r>
            <a:endParaRPr sz="1000">
              <a:solidFill>
                <a:srgbClr val="201C4F"/>
              </a:solidFill>
              <a:latin typeface="Oswald"/>
              <a:ea typeface="Oswald"/>
              <a:cs typeface="Oswald"/>
              <a:sym typeface="Oswald"/>
            </a:endParaRPr>
          </a:p>
        </p:txBody>
      </p:sp>
      <p:sp>
        <p:nvSpPr>
          <p:cNvPr id="352" name="Google Shape;352;p60"/>
          <p:cNvSpPr/>
          <p:nvPr/>
        </p:nvSpPr>
        <p:spPr>
          <a:xfrm>
            <a:off x="6535100" y="2253113"/>
            <a:ext cx="1607700" cy="572700"/>
          </a:xfrm>
          <a:prstGeom prst="roundRect">
            <a:avLst>
              <a:gd fmla="val 16667" name="adj"/>
            </a:avLst>
          </a:prstGeom>
          <a:solidFill>
            <a:schemeClr val="lt1"/>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1000">
                <a:solidFill>
                  <a:srgbClr val="201C4F"/>
                </a:solidFill>
                <a:latin typeface="Oswald"/>
                <a:ea typeface="Oswald"/>
                <a:cs typeface="Oswald"/>
                <a:sym typeface="Oswald"/>
              </a:rPr>
              <a:t>Taulukot perustuvat 37,5 tunnin työaikaan</a:t>
            </a:r>
            <a:endParaRPr sz="1000">
              <a:solidFill>
                <a:srgbClr val="201C4F"/>
              </a:solidFill>
              <a:latin typeface="Oswald"/>
              <a:ea typeface="Oswald"/>
              <a:cs typeface="Oswald"/>
              <a:sym typeface="Oswald"/>
            </a:endParaRPr>
          </a:p>
        </p:txBody>
      </p:sp>
      <p:sp>
        <p:nvSpPr>
          <p:cNvPr id="353" name="Google Shape;353;p60"/>
          <p:cNvSpPr/>
          <p:nvPr/>
        </p:nvSpPr>
        <p:spPr>
          <a:xfrm>
            <a:off x="6535100" y="3119163"/>
            <a:ext cx="1607700" cy="572700"/>
          </a:xfrm>
          <a:prstGeom prst="roundRect">
            <a:avLst>
              <a:gd fmla="val 16667" name="adj"/>
            </a:avLst>
          </a:prstGeom>
          <a:solidFill>
            <a:schemeClr val="lt1"/>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900">
                <a:solidFill>
                  <a:srgbClr val="201C4F"/>
                </a:solidFill>
                <a:latin typeface="Oswald"/>
                <a:ea typeface="Oswald"/>
                <a:cs typeface="Oswald"/>
                <a:sym typeface="Oswald"/>
              </a:rPr>
              <a:t>Suositus harjoitteilijan vähimmäispalkaksi kokoaikaisessa työsuhteessa </a:t>
            </a:r>
            <a:endParaRPr sz="900">
              <a:solidFill>
                <a:srgbClr val="201C4F"/>
              </a:solidFill>
              <a:latin typeface="Oswald"/>
              <a:ea typeface="Oswald"/>
              <a:cs typeface="Oswald"/>
              <a:sym typeface="Oswald"/>
            </a:endParaRPr>
          </a:p>
          <a:p>
            <a:pPr indent="0" lvl="0" marL="0" rtl="0" algn="ctr">
              <a:spcBef>
                <a:spcPts val="0"/>
              </a:spcBef>
              <a:spcAft>
                <a:spcPts val="0"/>
              </a:spcAft>
              <a:buNone/>
            </a:pPr>
            <a:r>
              <a:rPr lang="fi" sz="900">
                <a:solidFill>
                  <a:srgbClr val="201C4F"/>
                </a:solidFill>
                <a:latin typeface="Oswald"/>
                <a:ea typeface="Oswald"/>
                <a:cs typeface="Oswald"/>
                <a:sym typeface="Oswald"/>
              </a:rPr>
              <a:t>1 211 €/kk (v. 2019)</a:t>
            </a:r>
            <a:endParaRPr sz="900">
              <a:solidFill>
                <a:srgbClr val="201C4F"/>
              </a:solidFill>
              <a:latin typeface="Oswald"/>
              <a:ea typeface="Oswald"/>
              <a:cs typeface="Oswald"/>
              <a:sym typeface="Oswald"/>
            </a:endParaRPr>
          </a:p>
        </p:txBody>
      </p:sp>
      <p:sp>
        <p:nvSpPr>
          <p:cNvPr id="354" name="Google Shape;354;p60"/>
          <p:cNvSpPr/>
          <p:nvPr/>
        </p:nvSpPr>
        <p:spPr>
          <a:xfrm>
            <a:off x="6535100" y="3985213"/>
            <a:ext cx="1607700" cy="572700"/>
          </a:xfrm>
          <a:prstGeom prst="roundRect">
            <a:avLst>
              <a:gd fmla="val 16667" name="adj"/>
            </a:avLst>
          </a:prstGeom>
          <a:solidFill>
            <a:schemeClr val="lt1"/>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1000">
                <a:solidFill>
                  <a:srgbClr val="201C4F"/>
                </a:solidFill>
                <a:latin typeface="Oswald"/>
                <a:ea typeface="Oswald"/>
                <a:cs typeface="Oswald"/>
                <a:sym typeface="Oswald"/>
              </a:rPr>
              <a:t>Tuntipalkkaan oma laskukaava erikseen</a:t>
            </a:r>
            <a:endParaRPr sz="1000">
              <a:solidFill>
                <a:srgbClr val="201C4F"/>
              </a:solidFill>
              <a:latin typeface="Oswald"/>
              <a:ea typeface="Oswald"/>
              <a:cs typeface="Oswald"/>
              <a:sym typeface="Oswald"/>
            </a:endParaRPr>
          </a:p>
          <a:p>
            <a:pPr indent="0" lvl="0" marL="0" rtl="0" algn="ctr">
              <a:spcBef>
                <a:spcPts val="0"/>
              </a:spcBef>
              <a:spcAft>
                <a:spcPts val="0"/>
              </a:spcAft>
              <a:buNone/>
            </a:pPr>
            <a:r>
              <a:rPr lang="fi" sz="1000">
                <a:solidFill>
                  <a:srgbClr val="201C4F"/>
                </a:solidFill>
                <a:latin typeface="Oswald"/>
                <a:ea typeface="Oswald"/>
                <a:cs typeface="Oswald"/>
                <a:sym typeface="Oswald"/>
              </a:rPr>
              <a:t>(jakaja 158)</a:t>
            </a:r>
            <a:endParaRPr sz="1000">
              <a:solidFill>
                <a:srgbClr val="201C4F"/>
              </a:solidFill>
              <a:latin typeface="Oswald"/>
              <a:ea typeface="Oswald"/>
              <a:cs typeface="Oswald"/>
              <a:sym typeface="Oswald"/>
            </a:endParaRPr>
          </a:p>
        </p:txBody>
      </p:sp>
      <p:cxnSp>
        <p:nvCxnSpPr>
          <p:cNvPr id="355" name="Google Shape;355;p60"/>
          <p:cNvCxnSpPr>
            <a:endCxn id="349" idx="1"/>
          </p:cNvCxnSpPr>
          <p:nvPr/>
        </p:nvCxnSpPr>
        <p:spPr>
          <a:xfrm flipH="1" rot="-5400000">
            <a:off x="4017050" y="2202063"/>
            <a:ext cx="542100" cy="109800"/>
          </a:xfrm>
          <a:prstGeom prst="bentConnector2">
            <a:avLst/>
          </a:prstGeom>
          <a:noFill/>
          <a:ln cap="flat" cmpd="sng" w="9525">
            <a:solidFill>
              <a:srgbClr val="201C4F"/>
            </a:solidFill>
            <a:prstDash val="solid"/>
            <a:round/>
            <a:headEnd len="med" w="med" type="none"/>
            <a:tailEnd len="med" w="med" type="none"/>
          </a:ln>
        </p:spPr>
      </p:cxnSp>
      <p:cxnSp>
        <p:nvCxnSpPr>
          <p:cNvPr id="356" name="Google Shape;356;p60"/>
          <p:cNvCxnSpPr>
            <a:endCxn id="350" idx="1"/>
          </p:cNvCxnSpPr>
          <p:nvPr/>
        </p:nvCxnSpPr>
        <p:spPr>
          <a:xfrm flipH="1" rot="-5400000">
            <a:off x="3851450" y="2913963"/>
            <a:ext cx="873300" cy="109800"/>
          </a:xfrm>
          <a:prstGeom prst="bentConnector2">
            <a:avLst/>
          </a:prstGeom>
          <a:noFill/>
          <a:ln cap="flat" cmpd="sng" w="9525">
            <a:solidFill>
              <a:srgbClr val="201C4F"/>
            </a:solidFill>
            <a:prstDash val="solid"/>
            <a:round/>
            <a:headEnd len="med" w="med" type="none"/>
            <a:tailEnd len="med" w="med" type="none"/>
          </a:ln>
        </p:spPr>
      </p:cxnSp>
      <p:cxnSp>
        <p:nvCxnSpPr>
          <p:cNvPr id="357" name="Google Shape;357;p60"/>
          <p:cNvCxnSpPr/>
          <p:nvPr/>
        </p:nvCxnSpPr>
        <p:spPr>
          <a:xfrm flipH="1" rot="-5400000">
            <a:off x="3851450" y="3787263"/>
            <a:ext cx="873300" cy="109800"/>
          </a:xfrm>
          <a:prstGeom prst="bentConnector2">
            <a:avLst/>
          </a:prstGeom>
          <a:noFill/>
          <a:ln cap="flat" cmpd="sng" w="9525">
            <a:solidFill>
              <a:srgbClr val="201C4F"/>
            </a:solidFill>
            <a:prstDash val="solid"/>
            <a:round/>
            <a:headEnd len="med" w="med" type="none"/>
            <a:tailEnd len="med" w="med" type="none"/>
          </a:ln>
        </p:spPr>
      </p:cxnSp>
      <p:cxnSp>
        <p:nvCxnSpPr>
          <p:cNvPr id="358" name="Google Shape;358;p60"/>
          <p:cNvCxnSpPr/>
          <p:nvPr/>
        </p:nvCxnSpPr>
        <p:spPr>
          <a:xfrm flipH="1" rot="-5400000">
            <a:off x="6209150" y="2202063"/>
            <a:ext cx="542100" cy="109800"/>
          </a:xfrm>
          <a:prstGeom prst="bentConnector2">
            <a:avLst/>
          </a:prstGeom>
          <a:noFill/>
          <a:ln cap="flat" cmpd="sng" w="9525">
            <a:solidFill>
              <a:srgbClr val="201C4F"/>
            </a:solidFill>
            <a:prstDash val="solid"/>
            <a:round/>
            <a:headEnd len="med" w="med" type="none"/>
            <a:tailEnd len="med" w="med" type="none"/>
          </a:ln>
        </p:spPr>
      </p:cxnSp>
      <p:cxnSp>
        <p:nvCxnSpPr>
          <p:cNvPr id="359" name="Google Shape;359;p60"/>
          <p:cNvCxnSpPr/>
          <p:nvPr/>
        </p:nvCxnSpPr>
        <p:spPr>
          <a:xfrm flipH="1" rot="-5400000">
            <a:off x="6043550" y="2913963"/>
            <a:ext cx="873300" cy="109800"/>
          </a:xfrm>
          <a:prstGeom prst="bentConnector2">
            <a:avLst/>
          </a:prstGeom>
          <a:noFill/>
          <a:ln cap="flat" cmpd="sng" w="9525">
            <a:solidFill>
              <a:srgbClr val="201C4F"/>
            </a:solidFill>
            <a:prstDash val="solid"/>
            <a:round/>
            <a:headEnd len="med" w="med" type="none"/>
            <a:tailEnd len="med" w="med" type="none"/>
          </a:ln>
        </p:spPr>
      </p:cxnSp>
      <p:cxnSp>
        <p:nvCxnSpPr>
          <p:cNvPr id="360" name="Google Shape;360;p60"/>
          <p:cNvCxnSpPr/>
          <p:nvPr/>
        </p:nvCxnSpPr>
        <p:spPr>
          <a:xfrm flipH="1" rot="-5400000">
            <a:off x="6043550" y="3787263"/>
            <a:ext cx="873300" cy="109800"/>
          </a:xfrm>
          <a:prstGeom prst="bentConnector2">
            <a:avLst/>
          </a:prstGeom>
          <a:noFill/>
          <a:ln cap="flat" cmpd="sng" w="9525">
            <a:solidFill>
              <a:srgbClr val="201C4F"/>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61"/>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Museoalan ammattiliiton palkkakampanja</a:t>
            </a:r>
            <a:endParaRPr/>
          </a:p>
        </p:txBody>
      </p:sp>
      <p:sp>
        <p:nvSpPr>
          <p:cNvPr id="366" name="Google Shape;366;p61"/>
          <p:cNvSpPr txBox="1"/>
          <p:nvPr>
            <p:ph idx="1" type="body"/>
          </p:nvPr>
        </p:nvSpPr>
        <p:spPr>
          <a:xfrm>
            <a:off x="570000" y="1152475"/>
            <a:ext cx="80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Museot elävät nousukautta ja tehtäväkenttä yhä monipuolisempi</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Palkkakehitys kuitenkin jäänyt jälkeen: museoamanuenssin keskipalkka kuntasektorilla 2659 e/kk ja kesätöitä tarjottu 850 e/kk palkalla</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Museoalan ammattiliitto aloittanut tänä keväänä palkkakampanjan </a:t>
            </a:r>
            <a:r>
              <a:rPr b="1" lang="fi"/>
              <a:t>#alanarvostus</a:t>
            </a:r>
            <a:endParaRPr b="1"/>
          </a:p>
          <a:p>
            <a:pPr indent="-342900" lvl="0" marL="457200" rtl="0" algn="l">
              <a:spcBef>
                <a:spcPts val="0"/>
              </a:spcBef>
              <a:spcAft>
                <a:spcPts val="0"/>
              </a:spcAft>
              <a:buSzPts val="1800"/>
              <a:buChar char="●"/>
            </a:pPr>
            <a:r>
              <a:rPr lang="fi"/>
              <a:t>huomio työn vaativuudelle ja merkitykselle</a:t>
            </a:r>
            <a:endParaRPr/>
          </a:p>
          <a:p>
            <a:pPr indent="-342900" lvl="0" marL="457200" rtl="0" algn="l">
              <a:spcBef>
                <a:spcPts val="0"/>
              </a:spcBef>
              <a:spcAft>
                <a:spcPts val="0"/>
              </a:spcAft>
              <a:buSzPts val="1800"/>
              <a:buChar char="●"/>
            </a:pPr>
            <a:r>
              <a:rPr lang="fi"/>
              <a:t>vaatimuksena myös koko kulttuurialan rahoituksen nostaminen</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MALn kannanotto: Museoalan kesätöitä hyvin tarjolla -palkalla ei elä </a:t>
            </a:r>
            <a:r>
              <a:rPr lang="fi" u="sng">
                <a:solidFill>
                  <a:schemeClr val="hlink"/>
                </a:solidFill>
                <a:hlinkClick r:id="rId3"/>
              </a:rPr>
              <a:t>https://www.museoalanammattiliitto.fi/?x103997=455132</a:t>
            </a:r>
            <a:r>
              <a:rPr lang="fi"/>
              <a:t> </a:t>
            </a:r>
            <a:endParaRPr/>
          </a:p>
        </p:txBody>
      </p:sp>
      <p:sp>
        <p:nvSpPr>
          <p:cNvPr id="367" name="Google Shape;367;p61"/>
          <p:cNvSpPr txBox="1"/>
          <p:nvPr/>
        </p:nvSpPr>
        <p:spPr>
          <a:xfrm>
            <a:off x="2650125" y="1853600"/>
            <a:ext cx="2542500" cy="16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highlight>
                <a:schemeClr val="accent6"/>
              </a:highlight>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2"/>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Osaatko sanoittaa osaamisesi?</a:t>
            </a:r>
            <a:endParaRPr/>
          </a:p>
        </p:txBody>
      </p:sp>
      <p:sp>
        <p:nvSpPr>
          <p:cNvPr id="373" name="Google Shape;373;p62"/>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3"/>
          <p:cNvSpPr txBox="1"/>
          <p:nvPr>
            <p:ph type="title"/>
          </p:nvPr>
        </p:nvSpPr>
        <p:spPr>
          <a:xfrm>
            <a:off x="600700" y="445025"/>
            <a:ext cx="6523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Oma asiantuntijuus</a:t>
            </a:r>
            <a:endParaRPr/>
          </a:p>
        </p:txBody>
      </p:sp>
      <p:sp>
        <p:nvSpPr>
          <p:cNvPr id="379" name="Google Shape;379;p63"/>
          <p:cNvSpPr txBox="1"/>
          <p:nvPr>
            <p:ph idx="1" type="body"/>
          </p:nvPr>
        </p:nvSpPr>
        <p:spPr>
          <a:xfrm>
            <a:off x="600700" y="1152475"/>
            <a:ext cx="3711000" cy="364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i"/>
              <a:t>Kaikki mitä teet, kyse on siitä miten osaamisensa sanoittaa</a:t>
            </a:r>
            <a:endParaRPr/>
          </a:p>
          <a:p>
            <a:pPr indent="0" lvl="0" marL="0" rtl="0" algn="l">
              <a:spcBef>
                <a:spcPts val="0"/>
              </a:spcBef>
              <a:spcAft>
                <a:spcPts val="0"/>
              </a:spcAft>
              <a:buNone/>
            </a:pPr>
            <a:r>
              <a:t/>
            </a:r>
            <a:endParaRPr/>
          </a:p>
          <a:p>
            <a:pPr indent="-304800" lvl="1" marL="914400" rtl="0" algn="l">
              <a:spcBef>
                <a:spcPts val="0"/>
              </a:spcBef>
              <a:spcAft>
                <a:spcPts val="0"/>
              </a:spcAft>
              <a:buSzPts val="1200"/>
              <a:buChar char="○"/>
            </a:pPr>
            <a:r>
              <a:rPr lang="fi"/>
              <a:t>Projektinhallinta</a:t>
            </a:r>
            <a:endParaRPr/>
          </a:p>
          <a:p>
            <a:pPr indent="-304800" lvl="1" marL="914400" rtl="0" algn="l">
              <a:spcBef>
                <a:spcPts val="0"/>
              </a:spcBef>
              <a:spcAft>
                <a:spcPts val="0"/>
              </a:spcAft>
              <a:buSzPts val="1200"/>
              <a:buChar char="○"/>
            </a:pPr>
            <a:r>
              <a:rPr lang="fi"/>
              <a:t>Laajojen kokonaisuuksien hahmottaminen</a:t>
            </a:r>
            <a:endParaRPr/>
          </a:p>
          <a:p>
            <a:pPr indent="-304800" lvl="1" marL="914400" rtl="0" algn="l">
              <a:spcBef>
                <a:spcPts val="0"/>
              </a:spcBef>
              <a:spcAft>
                <a:spcPts val="0"/>
              </a:spcAft>
              <a:buSzPts val="1200"/>
              <a:buChar char="○"/>
            </a:pPr>
            <a:r>
              <a:rPr lang="fi"/>
              <a:t>Analyyttinen / kriittinen ajattelu</a:t>
            </a:r>
            <a:endParaRPr/>
          </a:p>
          <a:p>
            <a:pPr indent="-304800" lvl="1" marL="914400" rtl="0" algn="l">
              <a:spcBef>
                <a:spcPts val="0"/>
              </a:spcBef>
              <a:spcAft>
                <a:spcPts val="0"/>
              </a:spcAft>
              <a:buSzPts val="1200"/>
              <a:buChar char="○"/>
            </a:pPr>
            <a:r>
              <a:rPr lang="fi"/>
              <a:t>Uuden oppiminen</a:t>
            </a:r>
            <a:endParaRPr/>
          </a:p>
          <a:p>
            <a:pPr indent="-304800" lvl="1" marL="914400" rtl="0" algn="l">
              <a:spcBef>
                <a:spcPts val="0"/>
              </a:spcBef>
              <a:spcAft>
                <a:spcPts val="0"/>
              </a:spcAft>
              <a:buSzPts val="1200"/>
              <a:buChar char="○"/>
            </a:pPr>
            <a:r>
              <a:rPr lang="fi"/>
              <a:t>Multitaskaus</a:t>
            </a:r>
            <a:endParaRPr/>
          </a:p>
          <a:p>
            <a:pPr indent="-304800" lvl="1" marL="914400" rtl="0" algn="l">
              <a:spcBef>
                <a:spcPts val="0"/>
              </a:spcBef>
              <a:spcAft>
                <a:spcPts val="0"/>
              </a:spcAft>
              <a:buSzPts val="1200"/>
              <a:buChar char="○"/>
            </a:pPr>
            <a:r>
              <a:rPr lang="fi"/>
              <a:t>Itseluottamus</a:t>
            </a:r>
            <a:endParaRPr/>
          </a:p>
          <a:p>
            <a:pPr indent="-304800" lvl="1" marL="914400" rtl="0" algn="l">
              <a:spcBef>
                <a:spcPts val="0"/>
              </a:spcBef>
              <a:spcAft>
                <a:spcPts val="0"/>
              </a:spcAft>
              <a:buSzPts val="1200"/>
              <a:buChar char="○"/>
            </a:pPr>
            <a:r>
              <a:rPr lang="fi"/>
              <a:t>Sopeutumiskyky &amp; joustavuus</a:t>
            </a:r>
            <a:endParaRPr/>
          </a:p>
          <a:p>
            <a:pPr indent="-304800" lvl="1" marL="914400" rtl="0" algn="l">
              <a:spcBef>
                <a:spcPts val="0"/>
              </a:spcBef>
              <a:spcAft>
                <a:spcPts val="0"/>
              </a:spcAft>
              <a:buSzPts val="1200"/>
              <a:buChar char="○"/>
            </a:pPr>
            <a:r>
              <a:rPr lang="fi"/>
              <a:t>Paineensieto</a:t>
            </a:r>
            <a:endParaRPr/>
          </a:p>
          <a:p>
            <a:pPr indent="-304800" lvl="1" marL="914400" rtl="0" algn="l">
              <a:spcBef>
                <a:spcPts val="0"/>
              </a:spcBef>
              <a:spcAft>
                <a:spcPts val="0"/>
              </a:spcAft>
              <a:buSzPts val="1200"/>
              <a:buChar char="○"/>
            </a:pPr>
            <a:r>
              <a:rPr lang="fi"/>
              <a:t>Panostus yksityiskohtiin</a:t>
            </a:r>
            <a:endParaRPr/>
          </a:p>
          <a:p>
            <a:pPr indent="-304800" lvl="1" marL="914400" rtl="0" algn="l">
              <a:spcBef>
                <a:spcPts val="0"/>
              </a:spcBef>
              <a:spcAft>
                <a:spcPts val="0"/>
              </a:spcAft>
              <a:buSzPts val="1200"/>
              <a:buChar char="○"/>
            </a:pPr>
            <a:r>
              <a:rPr lang="fi"/>
              <a:t>Tilannetaju &amp; yhteistyötaidot</a:t>
            </a:r>
            <a:endParaRPr/>
          </a:p>
          <a:p>
            <a:pPr indent="-304800" lvl="1" marL="914400" rtl="0" algn="l">
              <a:spcBef>
                <a:spcPts val="0"/>
              </a:spcBef>
              <a:spcAft>
                <a:spcPts val="0"/>
              </a:spcAft>
              <a:buSzPts val="1200"/>
              <a:buChar char="○"/>
            </a:pPr>
            <a:r>
              <a:rPr lang="fi"/>
              <a:t>Kehittäminen</a:t>
            </a:r>
            <a:endParaRPr/>
          </a:p>
          <a:p>
            <a:pPr indent="-304800" lvl="1" marL="914400" rtl="0" algn="l">
              <a:spcBef>
                <a:spcPts val="0"/>
              </a:spcBef>
              <a:spcAft>
                <a:spcPts val="0"/>
              </a:spcAft>
              <a:buSzPts val="1200"/>
              <a:buChar char="○"/>
            </a:pPr>
            <a:r>
              <a:rPr lang="fi"/>
              <a:t>Sisällöntuotanto</a:t>
            </a:r>
            <a:endParaRPr/>
          </a:p>
        </p:txBody>
      </p:sp>
      <p:sp>
        <p:nvSpPr>
          <p:cNvPr id="380" name="Google Shape;380;p63"/>
          <p:cNvSpPr txBox="1"/>
          <p:nvPr>
            <p:ph idx="2" type="body"/>
          </p:nvPr>
        </p:nvSpPr>
        <p:spPr>
          <a:xfrm>
            <a:off x="3484925" y="1204400"/>
            <a:ext cx="2993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fi"/>
            </a:br>
            <a:endParaRPr/>
          </a:p>
          <a:p>
            <a:pPr indent="-304800" lvl="1" marL="914400" rtl="0" algn="l">
              <a:spcBef>
                <a:spcPts val="1600"/>
              </a:spcBef>
              <a:spcAft>
                <a:spcPts val="0"/>
              </a:spcAft>
              <a:buSzPts val="1200"/>
              <a:buChar char="○"/>
            </a:pPr>
            <a:r>
              <a:rPr lang="fi"/>
              <a:t>Verkostot</a:t>
            </a:r>
            <a:endParaRPr/>
          </a:p>
          <a:p>
            <a:pPr indent="-304800" lvl="1" marL="914400" rtl="0" algn="l">
              <a:spcBef>
                <a:spcPts val="0"/>
              </a:spcBef>
              <a:spcAft>
                <a:spcPts val="0"/>
              </a:spcAft>
              <a:buSzPts val="1200"/>
              <a:buChar char="○"/>
            </a:pPr>
            <a:r>
              <a:rPr lang="fi"/>
              <a:t>Järjestelmällisyys</a:t>
            </a:r>
            <a:endParaRPr/>
          </a:p>
          <a:p>
            <a:pPr indent="-304800" lvl="1" marL="914400" rtl="0" algn="l">
              <a:spcBef>
                <a:spcPts val="0"/>
              </a:spcBef>
              <a:spcAft>
                <a:spcPts val="0"/>
              </a:spcAft>
              <a:buSzPts val="1200"/>
              <a:buChar char="○"/>
            </a:pPr>
            <a:r>
              <a:rPr lang="fi"/>
              <a:t>Tavoittellisuus &amp; k</a:t>
            </a:r>
            <a:r>
              <a:rPr lang="fi"/>
              <a:t>unnianhimo</a:t>
            </a:r>
            <a:endParaRPr/>
          </a:p>
          <a:p>
            <a:pPr indent="-304800" lvl="1" marL="914400" rtl="0" algn="l">
              <a:spcBef>
                <a:spcPts val="0"/>
              </a:spcBef>
              <a:spcAft>
                <a:spcPts val="0"/>
              </a:spcAft>
              <a:buSzPts val="1200"/>
              <a:buChar char="○"/>
            </a:pPr>
            <a:r>
              <a:rPr lang="fi"/>
              <a:t>S</a:t>
            </a:r>
            <a:r>
              <a:rPr lang="fi"/>
              <a:t>itoutuneisuus</a:t>
            </a:r>
            <a:endParaRPr/>
          </a:p>
          <a:p>
            <a:pPr indent="-304800" lvl="1" marL="914400" rtl="0" algn="l">
              <a:spcBef>
                <a:spcPts val="0"/>
              </a:spcBef>
              <a:spcAft>
                <a:spcPts val="0"/>
              </a:spcAft>
              <a:buSzPts val="1200"/>
              <a:buChar char="○"/>
            </a:pPr>
            <a:r>
              <a:rPr lang="fi"/>
              <a:t>Rajaamisen taito</a:t>
            </a:r>
            <a:endParaRPr/>
          </a:p>
          <a:p>
            <a:pPr indent="-304800" lvl="1" marL="914400" rtl="0" algn="l">
              <a:spcBef>
                <a:spcPts val="0"/>
              </a:spcBef>
              <a:spcAft>
                <a:spcPts val="0"/>
              </a:spcAft>
              <a:buSzPts val="1200"/>
              <a:buChar char="○"/>
            </a:pPr>
            <a:r>
              <a:rPr lang="fi"/>
              <a:t>Monialaisuus</a:t>
            </a:r>
            <a:endParaRPr/>
          </a:p>
          <a:p>
            <a:pPr indent="-304800" lvl="1" marL="914400" rtl="0" algn="l">
              <a:spcBef>
                <a:spcPts val="0"/>
              </a:spcBef>
              <a:spcAft>
                <a:spcPts val="0"/>
              </a:spcAft>
              <a:buSzPts val="1200"/>
              <a:buChar char="○"/>
            </a:pPr>
            <a:r>
              <a:rPr lang="fi"/>
              <a:t>Kielitaito</a:t>
            </a:r>
            <a:endParaRPr/>
          </a:p>
          <a:p>
            <a:pPr indent="-304800" lvl="1" marL="914400" rtl="0" algn="l">
              <a:spcBef>
                <a:spcPts val="0"/>
              </a:spcBef>
              <a:spcAft>
                <a:spcPts val="0"/>
              </a:spcAft>
              <a:buSzPts val="1200"/>
              <a:buChar char="○"/>
            </a:pPr>
            <a:r>
              <a:rPr lang="fi"/>
              <a:t>Luovuus &amp; ideointi</a:t>
            </a:r>
            <a:endParaRPr/>
          </a:p>
          <a:p>
            <a:pPr indent="-304800" lvl="1" marL="914400" rtl="0" algn="l">
              <a:spcBef>
                <a:spcPts val="0"/>
              </a:spcBef>
              <a:spcAft>
                <a:spcPts val="0"/>
              </a:spcAft>
              <a:buSzPts val="1200"/>
              <a:buChar char="○"/>
            </a:pPr>
            <a:r>
              <a:rPr lang="fi"/>
              <a:t>Kohtaaminen / läsnäolo</a:t>
            </a:r>
            <a:endParaRPr/>
          </a:p>
          <a:p>
            <a:pPr indent="-304800" lvl="1" marL="914400" rtl="0" algn="l">
              <a:spcBef>
                <a:spcPts val="0"/>
              </a:spcBef>
              <a:spcAft>
                <a:spcPts val="0"/>
              </a:spcAft>
              <a:buSzPts val="1200"/>
              <a:buChar char="○"/>
            </a:pPr>
            <a:r>
              <a:rPr lang="fi"/>
              <a:t>Esiintymistaito</a:t>
            </a:r>
            <a:endParaRPr/>
          </a:p>
          <a:p>
            <a:pPr indent="-304800" lvl="1" marL="914400" rtl="0" algn="l">
              <a:spcBef>
                <a:spcPts val="0"/>
              </a:spcBef>
              <a:spcAft>
                <a:spcPts val="0"/>
              </a:spcAft>
              <a:buSzPts val="1200"/>
              <a:buChar char="○"/>
            </a:pPr>
            <a:r>
              <a:rPr lang="fi"/>
              <a:t>Argumentaatiotaito</a:t>
            </a:r>
            <a:endParaRPr/>
          </a:p>
          <a:p>
            <a:pPr indent="-304800" lvl="1" marL="914400" rtl="0" algn="l">
              <a:spcBef>
                <a:spcPts val="0"/>
              </a:spcBef>
              <a:spcAft>
                <a:spcPts val="0"/>
              </a:spcAft>
              <a:buSzPts val="1200"/>
              <a:buChar char="○"/>
            </a:pPr>
            <a:r>
              <a:rPr lang="fi"/>
              <a:t>Visuaalinen osaaminen</a:t>
            </a:r>
            <a:endParaRPr/>
          </a:p>
        </p:txBody>
      </p:sp>
      <p:sp>
        <p:nvSpPr>
          <p:cNvPr id="381" name="Google Shape;381;p63"/>
          <p:cNvSpPr/>
          <p:nvPr/>
        </p:nvSpPr>
        <p:spPr>
          <a:xfrm>
            <a:off x="6732250" y="1075150"/>
            <a:ext cx="1437900" cy="645000"/>
          </a:xfrm>
          <a:prstGeom prst="rect">
            <a:avLst/>
          </a:prstGeom>
          <a:solidFill>
            <a:srgbClr val="201C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Itsensä johtaminen</a:t>
            </a:r>
            <a:endParaRPr>
              <a:solidFill>
                <a:schemeClr val="lt1"/>
              </a:solidFill>
              <a:latin typeface="Oswald"/>
              <a:ea typeface="Oswald"/>
              <a:cs typeface="Oswald"/>
              <a:sym typeface="Oswald"/>
            </a:endParaRPr>
          </a:p>
        </p:txBody>
      </p:sp>
      <p:sp>
        <p:nvSpPr>
          <p:cNvPr id="382" name="Google Shape;382;p63"/>
          <p:cNvSpPr/>
          <p:nvPr/>
        </p:nvSpPr>
        <p:spPr>
          <a:xfrm>
            <a:off x="6732250" y="1720150"/>
            <a:ext cx="1437900" cy="645000"/>
          </a:xfrm>
          <a:prstGeom prst="rect">
            <a:avLst/>
          </a:prstGeom>
          <a:solidFill>
            <a:srgbClr val="7CD2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Palvelumuotoilu</a:t>
            </a:r>
            <a:endParaRPr>
              <a:solidFill>
                <a:schemeClr val="lt1"/>
              </a:solidFill>
              <a:latin typeface="Oswald"/>
              <a:ea typeface="Oswald"/>
              <a:cs typeface="Oswald"/>
              <a:sym typeface="Oswald"/>
            </a:endParaRPr>
          </a:p>
        </p:txBody>
      </p:sp>
      <p:sp>
        <p:nvSpPr>
          <p:cNvPr id="383" name="Google Shape;383;p63"/>
          <p:cNvSpPr/>
          <p:nvPr/>
        </p:nvSpPr>
        <p:spPr>
          <a:xfrm>
            <a:off x="6732250" y="2365150"/>
            <a:ext cx="1437900" cy="645000"/>
          </a:xfrm>
          <a:prstGeom prst="rect">
            <a:avLst/>
          </a:prstGeom>
          <a:solidFill>
            <a:srgbClr val="201C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Molemmat kotimaiset kielet</a:t>
            </a:r>
            <a:endParaRPr>
              <a:solidFill>
                <a:schemeClr val="lt1"/>
              </a:solidFill>
              <a:latin typeface="Oswald"/>
              <a:ea typeface="Oswald"/>
              <a:cs typeface="Oswald"/>
              <a:sym typeface="Oswald"/>
            </a:endParaRPr>
          </a:p>
        </p:txBody>
      </p:sp>
      <p:sp>
        <p:nvSpPr>
          <p:cNvPr id="384" name="Google Shape;384;p63"/>
          <p:cNvSpPr/>
          <p:nvPr/>
        </p:nvSpPr>
        <p:spPr>
          <a:xfrm>
            <a:off x="6732250" y="2997250"/>
            <a:ext cx="1437900" cy="645000"/>
          </a:xfrm>
          <a:prstGeom prst="rect">
            <a:avLst/>
          </a:prstGeom>
          <a:solidFill>
            <a:srgbClr val="7CD2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Luova ongelmanratkaisu</a:t>
            </a:r>
            <a:endParaRPr>
              <a:solidFill>
                <a:schemeClr val="lt1"/>
              </a:solidFill>
              <a:latin typeface="Oswald"/>
              <a:ea typeface="Oswald"/>
              <a:cs typeface="Oswald"/>
              <a:sym typeface="Oswald"/>
            </a:endParaRPr>
          </a:p>
        </p:txBody>
      </p:sp>
      <p:sp>
        <p:nvSpPr>
          <p:cNvPr id="385" name="Google Shape;385;p63"/>
          <p:cNvSpPr/>
          <p:nvPr/>
        </p:nvSpPr>
        <p:spPr>
          <a:xfrm>
            <a:off x="6732250" y="3642250"/>
            <a:ext cx="1437900" cy="645000"/>
          </a:xfrm>
          <a:prstGeom prst="rect">
            <a:avLst/>
          </a:prstGeom>
          <a:solidFill>
            <a:srgbClr val="201C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i">
                <a:solidFill>
                  <a:schemeClr val="lt1"/>
                </a:solidFill>
                <a:latin typeface="Oswald"/>
                <a:ea typeface="Oswald"/>
                <a:cs typeface="Oswald"/>
                <a:sym typeface="Oswald"/>
              </a:rPr>
              <a:t>Viestintä</a:t>
            </a:r>
            <a:endParaRPr>
              <a:solidFill>
                <a:schemeClr val="lt1"/>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64"/>
          <p:cNvSpPr txBox="1"/>
          <p:nvPr>
            <p:ph type="title"/>
          </p:nvPr>
        </p:nvSpPr>
        <p:spPr>
          <a:xfrm>
            <a:off x="600700" y="445025"/>
            <a:ext cx="796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Kehu itseä ja muita!</a:t>
            </a:r>
            <a:endParaRPr/>
          </a:p>
        </p:txBody>
      </p:sp>
      <p:sp>
        <p:nvSpPr>
          <p:cNvPr id="391" name="Google Shape;391;p64"/>
          <p:cNvSpPr txBox="1"/>
          <p:nvPr>
            <p:ph idx="1" type="body"/>
          </p:nvPr>
        </p:nvSpPr>
        <p:spPr>
          <a:xfrm>
            <a:off x="600700" y="1152475"/>
            <a:ext cx="3711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Itsensä kehuminen vahvistaa myös itseluottamusta</a:t>
            </a:r>
            <a:endParaRPr/>
          </a:p>
          <a:p>
            <a:pPr indent="-317500" lvl="0" marL="457200" rtl="0" algn="l">
              <a:spcBef>
                <a:spcPts val="1600"/>
              </a:spcBef>
              <a:spcAft>
                <a:spcPts val="0"/>
              </a:spcAft>
              <a:buSzPts val="1400"/>
              <a:buChar char="●"/>
            </a:pPr>
            <a:r>
              <a:rPr lang="fi"/>
              <a:t>Pohdi koska viimeksi sait hyvän fiiliksen hyvin hoidetusta asiasta tai onnistumisen kokemuksen ja kirjaa se ylös!</a:t>
            </a:r>
            <a:endParaRPr/>
          </a:p>
          <a:p>
            <a:pPr indent="0" lvl="0" marL="0" rtl="0" algn="l">
              <a:spcBef>
                <a:spcPts val="1600"/>
              </a:spcBef>
              <a:spcAft>
                <a:spcPts val="0"/>
              </a:spcAft>
              <a:buNone/>
            </a:pPr>
            <a:r>
              <a:rPr lang="fi"/>
              <a:t>Kehu-palvelu</a:t>
            </a:r>
            <a:r>
              <a:rPr lang="fi" u="sng">
                <a:solidFill>
                  <a:schemeClr val="hlink"/>
                </a:solidFill>
                <a:hlinkClick r:id="rId3"/>
              </a:rPr>
              <a:t> mykehu.fi/</a:t>
            </a:r>
            <a:endParaRPr/>
          </a:p>
          <a:p>
            <a:pPr indent="-317500" lvl="0" marL="457200" rtl="0" algn="l">
              <a:spcBef>
                <a:spcPts val="1600"/>
              </a:spcBef>
              <a:spcAft>
                <a:spcPts val="0"/>
              </a:spcAft>
              <a:buSzPts val="1400"/>
              <a:buChar char="●"/>
            </a:pPr>
            <a:r>
              <a:rPr lang="fi"/>
              <a:t>Ilmainen palvelu</a:t>
            </a:r>
            <a:endParaRPr/>
          </a:p>
          <a:p>
            <a:pPr indent="-317500" lvl="0" marL="457200" rtl="0" algn="l">
              <a:spcBef>
                <a:spcPts val="0"/>
              </a:spcBef>
              <a:spcAft>
                <a:spcPts val="0"/>
              </a:spcAft>
              <a:buSzPts val="1400"/>
              <a:buChar char="●"/>
            </a:pPr>
            <a:r>
              <a:rPr lang="fi"/>
              <a:t>Kehujen listaamisen kautta saat konkreettisen käsityksen omista taidoistasi ja vahvuuksistasi.</a:t>
            </a:r>
            <a:endParaRPr/>
          </a:p>
        </p:txBody>
      </p:sp>
      <p:pic>
        <p:nvPicPr>
          <p:cNvPr id="392" name="Google Shape;392;p64"/>
          <p:cNvPicPr preferRelativeResize="0"/>
          <p:nvPr/>
        </p:nvPicPr>
        <p:blipFill>
          <a:blip r:embed="rId4">
            <a:alphaModFix/>
          </a:blip>
          <a:stretch>
            <a:fillRect/>
          </a:stretch>
        </p:blipFill>
        <p:spPr>
          <a:xfrm>
            <a:off x="4810675" y="1060450"/>
            <a:ext cx="3600450" cy="360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7"/>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Uula Neitola</a:t>
            </a:r>
            <a:endParaRPr/>
          </a:p>
        </p:txBody>
      </p:sp>
      <p:sp>
        <p:nvSpPr>
          <p:cNvPr id="230" name="Google Shape;230;p47"/>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FM, tapahtumatuottaja, tietokirjailija</a:t>
            </a:r>
            <a:endParaRPr/>
          </a:p>
          <a:p>
            <a:pPr indent="0" lvl="0" marL="0" rtl="0" algn="ctr">
              <a:spcBef>
                <a:spcPts val="1000"/>
              </a:spcBef>
              <a:spcAft>
                <a:spcPts val="1000"/>
              </a:spcAft>
              <a:buNone/>
            </a:pPr>
            <a:r>
              <a:rPr lang="fi"/>
              <a:t>MAL:n hallituksessa 2014 alkaen</a:t>
            </a:r>
            <a:endParaRPr/>
          </a:p>
        </p:txBody>
      </p:sp>
      <p:pic>
        <p:nvPicPr>
          <p:cNvPr id="231" name="Google Shape;231;p47"/>
          <p:cNvPicPr preferRelativeResize="0"/>
          <p:nvPr/>
        </p:nvPicPr>
        <p:blipFill rotWithShape="1">
          <a:blip r:embed="rId3">
            <a:alphaModFix/>
          </a:blip>
          <a:srcRect b="0" l="0" r="13941" t="0"/>
          <a:stretch/>
        </p:blipFill>
        <p:spPr>
          <a:xfrm>
            <a:off x="527475" y="899313"/>
            <a:ext cx="2875300" cy="3344875"/>
          </a:xfrm>
          <a:prstGeom prst="rect">
            <a:avLst/>
          </a:prstGeom>
          <a:noFill/>
          <a:ln>
            <a:noFill/>
          </a:ln>
        </p:spPr>
      </p:pic>
      <p:pic>
        <p:nvPicPr>
          <p:cNvPr id="232" name="Google Shape;232;p47"/>
          <p:cNvPicPr preferRelativeResize="0"/>
          <p:nvPr/>
        </p:nvPicPr>
        <p:blipFill>
          <a:blip r:embed="rId4">
            <a:alphaModFix/>
          </a:blip>
          <a:stretch>
            <a:fillRect/>
          </a:stretch>
        </p:blipFill>
        <p:spPr>
          <a:xfrm>
            <a:off x="9404775" y="899300"/>
            <a:ext cx="3437826" cy="3437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5"/>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Ammattiliitto opiskelijalle</a:t>
            </a:r>
            <a:endParaRPr/>
          </a:p>
        </p:txBody>
      </p:sp>
      <p:sp>
        <p:nvSpPr>
          <p:cNvPr id="398" name="Google Shape;398;p65"/>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Miksi kannattaa liittyä?</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66"/>
          <p:cNvSpPr txBox="1"/>
          <p:nvPr/>
        </p:nvSpPr>
        <p:spPr>
          <a:xfrm>
            <a:off x="907050" y="644800"/>
            <a:ext cx="73299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swald"/>
              <a:ea typeface="Oswald"/>
              <a:cs typeface="Oswald"/>
              <a:sym typeface="Oswald"/>
            </a:endParaRPr>
          </a:p>
        </p:txBody>
      </p:sp>
      <p:sp>
        <p:nvSpPr>
          <p:cNvPr id="404" name="Google Shape;404;p66"/>
          <p:cNvSpPr txBox="1"/>
          <p:nvPr>
            <p:ph type="title"/>
          </p:nvPr>
        </p:nvSpPr>
        <p:spPr>
          <a:xfrm>
            <a:off x="656250" y="599000"/>
            <a:ext cx="7831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solidFill>
                  <a:srgbClr val="7CD2CB"/>
                </a:solidFill>
              </a:rPr>
              <a:t>Miksi kannattaa liittyä jo opintojen aikana?</a:t>
            </a:r>
            <a:endParaRPr>
              <a:solidFill>
                <a:srgbClr val="7CD2CB"/>
              </a:solidFill>
            </a:endParaRPr>
          </a:p>
        </p:txBody>
      </p:sp>
      <p:sp>
        <p:nvSpPr>
          <p:cNvPr id="405" name="Google Shape;405;p66"/>
          <p:cNvSpPr txBox="1"/>
          <p:nvPr>
            <p:ph idx="1" type="body"/>
          </p:nvPr>
        </p:nvSpPr>
        <p:spPr>
          <a:xfrm>
            <a:off x="819000" y="1462850"/>
            <a:ext cx="3753000" cy="296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01C4F"/>
              </a:buClr>
              <a:buSzPts val="1800"/>
              <a:buChar char="●"/>
            </a:pPr>
            <a:r>
              <a:rPr lang="fi">
                <a:solidFill>
                  <a:srgbClr val="201C4F"/>
                </a:solidFill>
              </a:rPr>
              <a:t>Alan yhteiskunnallinen edunvalvonta</a:t>
            </a:r>
            <a:endParaRPr>
              <a:solidFill>
                <a:srgbClr val="201C4F"/>
              </a:solidFill>
            </a:endParaRPr>
          </a:p>
          <a:p>
            <a:pPr indent="-317500" lvl="1" marL="914400" rtl="0" algn="l">
              <a:spcBef>
                <a:spcPts val="1000"/>
              </a:spcBef>
              <a:spcAft>
                <a:spcPts val="0"/>
              </a:spcAft>
              <a:buClr>
                <a:srgbClr val="201C4F"/>
              </a:buClr>
              <a:buSzPts val="1400"/>
              <a:buChar char="○"/>
            </a:pPr>
            <a:r>
              <a:rPr lang="fi">
                <a:solidFill>
                  <a:srgbClr val="201C4F"/>
                </a:solidFill>
              </a:rPr>
              <a:t>TES &amp; palkkatutkimus</a:t>
            </a:r>
            <a:endParaRPr/>
          </a:p>
          <a:p>
            <a:pPr indent="-317500" lvl="1" marL="914400" rtl="0" algn="l">
              <a:spcBef>
                <a:spcPts val="0"/>
              </a:spcBef>
              <a:spcAft>
                <a:spcPts val="0"/>
              </a:spcAft>
              <a:buClr>
                <a:srgbClr val="201C4F"/>
              </a:buClr>
              <a:buSzPts val="1400"/>
              <a:buChar char="○"/>
            </a:pPr>
            <a:r>
              <a:rPr lang="fi">
                <a:solidFill>
                  <a:srgbClr val="201C4F"/>
                </a:solidFill>
              </a:rPr>
              <a:t>alan arvostus julkisessa keskustelussa</a:t>
            </a:r>
            <a:endParaRPr>
              <a:solidFill>
                <a:srgbClr val="201C4F"/>
              </a:solidFill>
            </a:endParaRPr>
          </a:p>
          <a:p>
            <a:pPr indent="-342900" lvl="0" marL="457200" rtl="0" algn="l">
              <a:spcBef>
                <a:spcPts val="1000"/>
              </a:spcBef>
              <a:spcAft>
                <a:spcPts val="0"/>
              </a:spcAft>
              <a:buSzPts val="1800"/>
              <a:buChar char="●"/>
            </a:pPr>
            <a:r>
              <a:rPr lang="fi"/>
              <a:t>Neuvotteluapu työsuhteen eri tilanteissa</a:t>
            </a:r>
            <a:endParaRPr/>
          </a:p>
          <a:p>
            <a:pPr indent="-317500" lvl="1" marL="914400" rtl="0" algn="l">
              <a:spcBef>
                <a:spcPts val="1000"/>
              </a:spcBef>
              <a:spcAft>
                <a:spcPts val="0"/>
              </a:spcAft>
              <a:buSzPts val="1400"/>
              <a:buChar char="○"/>
            </a:pPr>
            <a:r>
              <a:rPr lang="fi"/>
              <a:t>palkkaneuvottelu, palkkatutkimus</a:t>
            </a:r>
            <a:endParaRPr/>
          </a:p>
          <a:p>
            <a:pPr indent="-317500" lvl="1" marL="914400" rtl="0" algn="l">
              <a:spcBef>
                <a:spcPts val="0"/>
              </a:spcBef>
              <a:spcAft>
                <a:spcPts val="0"/>
              </a:spcAft>
              <a:buSzPts val="1400"/>
              <a:buChar char="○"/>
            </a:pPr>
            <a:r>
              <a:rPr lang="fi"/>
              <a:t>työsuhdeneuvottelu</a:t>
            </a:r>
            <a:endParaRPr/>
          </a:p>
          <a:p>
            <a:pPr indent="-317500" lvl="1" marL="914400" rtl="0" algn="l">
              <a:spcBef>
                <a:spcPts val="0"/>
              </a:spcBef>
              <a:spcAft>
                <a:spcPts val="0"/>
              </a:spcAft>
              <a:buSzPts val="1400"/>
              <a:buChar char="○"/>
            </a:pPr>
            <a:r>
              <a:rPr lang="fi"/>
              <a:t>apua ongelmatilanteissa</a:t>
            </a:r>
            <a:endParaRPr>
              <a:solidFill>
                <a:srgbClr val="201C4F"/>
              </a:solidFill>
            </a:endParaRPr>
          </a:p>
        </p:txBody>
      </p:sp>
      <p:sp>
        <p:nvSpPr>
          <p:cNvPr id="406" name="Google Shape;406;p66"/>
          <p:cNvSpPr txBox="1"/>
          <p:nvPr/>
        </p:nvSpPr>
        <p:spPr>
          <a:xfrm>
            <a:off x="4634325" y="1462850"/>
            <a:ext cx="3695700" cy="298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201C4F"/>
              </a:buClr>
              <a:buSzPts val="1800"/>
              <a:buFont typeface="Oswald"/>
              <a:buChar char="●"/>
            </a:pPr>
            <a:r>
              <a:rPr lang="fi" sz="1800">
                <a:solidFill>
                  <a:srgbClr val="201C4F"/>
                </a:solidFill>
                <a:latin typeface="Oswald"/>
                <a:ea typeface="Oswald"/>
                <a:cs typeface="Oswald"/>
                <a:sym typeface="Oswald"/>
              </a:rPr>
              <a:t>Maksuttomat lakipalvelut</a:t>
            </a:r>
            <a:endParaRPr sz="1800">
              <a:solidFill>
                <a:srgbClr val="201C4F"/>
              </a:solidFill>
              <a:latin typeface="Oswald"/>
              <a:ea typeface="Oswald"/>
              <a:cs typeface="Oswald"/>
              <a:sym typeface="Oswald"/>
            </a:endParaRPr>
          </a:p>
          <a:p>
            <a:pPr indent="-317500" lvl="1" marL="914400" rtl="0" algn="l">
              <a:lnSpc>
                <a:spcPct val="115000"/>
              </a:lnSpc>
              <a:spcBef>
                <a:spcPts val="1000"/>
              </a:spcBef>
              <a:spcAft>
                <a:spcPts val="0"/>
              </a:spcAft>
              <a:buClr>
                <a:srgbClr val="201C4F"/>
              </a:buClr>
              <a:buSzPts val="1400"/>
              <a:buFont typeface="Oswald"/>
              <a:buChar char="○"/>
            </a:pPr>
            <a:r>
              <a:rPr lang="fi">
                <a:solidFill>
                  <a:srgbClr val="201C4F"/>
                </a:solidFill>
                <a:latin typeface="Oswald"/>
                <a:ea typeface="Oswald"/>
                <a:cs typeface="Oswald"/>
                <a:sym typeface="Oswald"/>
              </a:rPr>
              <a:t>työsuhteen lakipalvelut</a:t>
            </a:r>
            <a:endParaRPr>
              <a:solidFill>
                <a:srgbClr val="201C4F"/>
              </a:solidFill>
              <a:latin typeface="Oswald"/>
              <a:ea typeface="Oswald"/>
              <a:cs typeface="Oswald"/>
              <a:sym typeface="Oswald"/>
            </a:endParaRPr>
          </a:p>
          <a:p>
            <a:pPr indent="-317500" lvl="1" marL="914400" rtl="0" algn="l">
              <a:lnSpc>
                <a:spcPct val="115000"/>
              </a:lnSpc>
              <a:spcBef>
                <a:spcPts val="0"/>
              </a:spcBef>
              <a:spcAft>
                <a:spcPts val="0"/>
              </a:spcAft>
              <a:buClr>
                <a:srgbClr val="201C4F"/>
              </a:buClr>
              <a:buSzPts val="1400"/>
              <a:buFont typeface="Oswald"/>
              <a:buChar char="○"/>
            </a:pPr>
            <a:r>
              <a:rPr lang="fi">
                <a:solidFill>
                  <a:srgbClr val="201C4F"/>
                </a:solidFill>
                <a:latin typeface="Oswald"/>
                <a:ea typeface="Oswald"/>
                <a:cs typeface="Oswald"/>
                <a:sym typeface="Oswald"/>
              </a:rPr>
              <a:t>perhe- ja perintöoikeudellinen neuvonta</a:t>
            </a:r>
            <a:endParaRPr>
              <a:solidFill>
                <a:srgbClr val="201C4F"/>
              </a:solidFill>
              <a:latin typeface="Oswald"/>
              <a:ea typeface="Oswald"/>
              <a:cs typeface="Oswald"/>
              <a:sym typeface="Oswald"/>
            </a:endParaRPr>
          </a:p>
          <a:p>
            <a:pPr indent="-342900" lvl="0" marL="457200" rtl="0" algn="l">
              <a:lnSpc>
                <a:spcPct val="115000"/>
              </a:lnSpc>
              <a:spcBef>
                <a:spcPts val="1000"/>
              </a:spcBef>
              <a:spcAft>
                <a:spcPts val="0"/>
              </a:spcAft>
              <a:buClr>
                <a:srgbClr val="201C4F"/>
              </a:buClr>
              <a:buSzPts val="1800"/>
              <a:buFont typeface="Oswald"/>
              <a:buChar char="●"/>
            </a:pPr>
            <a:r>
              <a:rPr lang="fi" sz="1800">
                <a:solidFill>
                  <a:srgbClr val="201C4F"/>
                </a:solidFill>
                <a:latin typeface="Oswald"/>
                <a:ea typeface="Oswald"/>
                <a:cs typeface="Oswald"/>
                <a:sym typeface="Oswald"/>
              </a:rPr>
              <a:t>Ura- ja työsuhdeneuvonta</a:t>
            </a:r>
            <a:endParaRPr sz="1800">
              <a:solidFill>
                <a:srgbClr val="201C4F"/>
              </a:solidFill>
              <a:latin typeface="Oswald"/>
              <a:ea typeface="Oswald"/>
              <a:cs typeface="Oswald"/>
              <a:sym typeface="Oswald"/>
            </a:endParaRPr>
          </a:p>
          <a:p>
            <a:pPr indent="-317500" lvl="1" marL="914400" rtl="0" algn="l">
              <a:lnSpc>
                <a:spcPct val="115000"/>
              </a:lnSpc>
              <a:spcBef>
                <a:spcPts val="1000"/>
              </a:spcBef>
              <a:spcAft>
                <a:spcPts val="0"/>
              </a:spcAft>
              <a:buClr>
                <a:srgbClr val="201C4F"/>
              </a:buClr>
              <a:buSzPts val="1400"/>
              <a:buFont typeface="Oswald"/>
              <a:buChar char="○"/>
            </a:pPr>
            <a:r>
              <a:rPr lang="fi">
                <a:solidFill>
                  <a:srgbClr val="201C4F"/>
                </a:solidFill>
                <a:latin typeface="Oswald"/>
                <a:ea typeface="Oswald"/>
                <a:cs typeface="Oswald"/>
                <a:sym typeface="Oswald"/>
              </a:rPr>
              <a:t>henkilökohtainen valmennus</a:t>
            </a:r>
            <a:endParaRPr>
              <a:solidFill>
                <a:srgbClr val="201C4F"/>
              </a:solidFill>
              <a:latin typeface="Oswald"/>
              <a:ea typeface="Oswald"/>
              <a:cs typeface="Oswald"/>
              <a:sym typeface="Oswald"/>
            </a:endParaRPr>
          </a:p>
          <a:p>
            <a:pPr indent="-317500" lvl="1" marL="914400" rtl="0" algn="l">
              <a:lnSpc>
                <a:spcPct val="115000"/>
              </a:lnSpc>
              <a:spcBef>
                <a:spcPts val="0"/>
              </a:spcBef>
              <a:spcAft>
                <a:spcPts val="0"/>
              </a:spcAft>
              <a:buClr>
                <a:srgbClr val="201C4F"/>
              </a:buClr>
              <a:buSzPts val="1400"/>
              <a:buFont typeface="Oswald"/>
              <a:buChar char="○"/>
            </a:pPr>
            <a:r>
              <a:rPr lang="fi">
                <a:solidFill>
                  <a:srgbClr val="201C4F"/>
                </a:solidFill>
                <a:latin typeface="Oswald"/>
                <a:ea typeface="Oswald"/>
                <a:cs typeface="Oswald"/>
                <a:sym typeface="Oswald"/>
              </a:rPr>
              <a:t>työnhakusparraus</a:t>
            </a:r>
            <a:endParaRPr>
              <a:solidFill>
                <a:srgbClr val="201C4F"/>
              </a:solidFill>
              <a:latin typeface="Oswald"/>
              <a:ea typeface="Oswald"/>
              <a:cs typeface="Oswald"/>
              <a:sym typeface="Oswald"/>
            </a:endParaRPr>
          </a:p>
          <a:p>
            <a:pPr indent="-342900" lvl="0" marL="457200" rtl="0" algn="l">
              <a:lnSpc>
                <a:spcPct val="115000"/>
              </a:lnSpc>
              <a:spcBef>
                <a:spcPts val="1000"/>
              </a:spcBef>
              <a:spcAft>
                <a:spcPts val="0"/>
              </a:spcAft>
              <a:buClr>
                <a:srgbClr val="201C4F"/>
              </a:buClr>
              <a:buSzPts val="1800"/>
              <a:buFont typeface="Oswald"/>
              <a:buChar char="●"/>
            </a:pPr>
            <a:r>
              <a:rPr lang="fi" sz="1800">
                <a:solidFill>
                  <a:srgbClr val="201C4F"/>
                </a:solidFill>
                <a:latin typeface="Oswald"/>
                <a:ea typeface="Oswald"/>
                <a:cs typeface="Oswald"/>
                <a:sym typeface="Oswald"/>
              </a:rPr>
              <a:t>Taloudellinen turva</a:t>
            </a:r>
            <a:endParaRPr sz="1800">
              <a:solidFill>
                <a:srgbClr val="201C4F"/>
              </a:solidFill>
              <a:latin typeface="Oswald"/>
              <a:ea typeface="Oswald"/>
              <a:cs typeface="Oswald"/>
              <a:sym typeface="Oswald"/>
            </a:endParaRPr>
          </a:p>
          <a:p>
            <a:pPr indent="-317500" lvl="1" marL="914400" rtl="0" algn="l">
              <a:lnSpc>
                <a:spcPct val="115000"/>
              </a:lnSpc>
              <a:spcBef>
                <a:spcPts val="1000"/>
              </a:spcBef>
              <a:spcAft>
                <a:spcPts val="0"/>
              </a:spcAft>
              <a:buClr>
                <a:srgbClr val="201C4F"/>
              </a:buClr>
              <a:buSzPts val="1400"/>
              <a:buFont typeface="Oswald"/>
              <a:buChar char="○"/>
            </a:pPr>
            <a:r>
              <a:rPr lang="fi">
                <a:solidFill>
                  <a:srgbClr val="201C4F"/>
                </a:solidFill>
                <a:latin typeface="Oswald"/>
                <a:ea typeface="Oswald"/>
                <a:cs typeface="Oswald"/>
                <a:sym typeface="Oswald"/>
              </a:rPr>
              <a:t>ansiosidonnainen työttömyystuki</a:t>
            </a:r>
            <a:endParaRPr>
              <a:solidFill>
                <a:srgbClr val="201C4F"/>
              </a:solidFill>
              <a:latin typeface="Oswald"/>
              <a:ea typeface="Oswald"/>
              <a:cs typeface="Oswald"/>
              <a:sym typeface="Oswald"/>
            </a:endParaRPr>
          </a:p>
          <a:p>
            <a:pPr indent="0" lvl="0" marL="0" rtl="0" algn="l">
              <a:spcBef>
                <a:spcPts val="1000"/>
              </a:spcBef>
              <a:spcAft>
                <a:spcPts val="1000"/>
              </a:spcAft>
              <a:buNone/>
            </a:pPr>
            <a:r>
              <a:t/>
            </a:r>
            <a:endParaRPr>
              <a:solidFill>
                <a:srgbClr val="201C4F"/>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67"/>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solidFill>
                  <a:srgbClr val="7CD2CB"/>
                </a:solidFill>
              </a:rPr>
              <a:t>Ammattiliitto opiskelijalle</a:t>
            </a:r>
            <a:endParaRPr>
              <a:solidFill>
                <a:srgbClr val="7CD2CB"/>
              </a:solidFill>
            </a:endParaRPr>
          </a:p>
        </p:txBody>
      </p:sp>
      <p:sp>
        <p:nvSpPr>
          <p:cNvPr id="412" name="Google Shape;412;p67"/>
          <p:cNvSpPr txBox="1"/>
          <p:nvPr>
            <p:ph idx="1" type="body"/>
          </p:nvPr>
        </p:nvSpPr>
        <p:spPr>
          <a:xfrm>
            <a:off x="1219500" y="1152475"/>
            <a:ext cx="7354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01C4F"/>
              </a:buClr>
              <a:buSzPts val="1800"/>
              <a:buChar char="●"/>
            </a:pPr>
            <a:r>
              <a:rPr lang="fi"/>
              <a:t>N</a:t>
            </a:r>
            <a:r>
              <a:rPr lang="fi">
                <a:solidFill>
                  <a:srgbClr val="201C4F"/>
                </a:solidFill>
              </a:rPr>
              <a:t>euvonta ja oppaat</a:t>
            </a:r>
            <a:endParaRPr>
              <a:solidFill>
                <a:srgbClr val="201C4F"/>
              </a:solidFill>
            </a:endParaRPr>
          </a:p>
          <a:p>
            <a:pPr indent="-317500" lvl="1" marL="914400" rtl="0" algn="l">
              <a:spcBef>
                <a:spcPts val="1000"/>
              </a:spcBef>
              <a:spcAft>
                <a:spcPts val="0"/>
              </a:spcAft>
              <a:buClr>
                <a:srgbClr val="201C4F"/>
              </a:buClr>
              <a:buSzPts val="1400"/>
              <a:buChar char="○"/>
            </a:pPr>
            <a:r>
              <a:rPr lang="fi"/>
              <a:t>T</a:t>
            </a:r>
            <a:r>
              <a:rPr lang="fi">
                <a:solidFill>
                  <a:srgbClr val="201C4F"/>
                </a:solidFill>
              </a:rPr>
              <a:t>yöharjoittel</a:t>
            </a:r>
            <a:r>
              <a:rPr lang="fi"/>
              <a:t>ijan opas (Akavan Erityisalat)</a:t>
            </a:r>
            <a:endParaRPr>
              <a:solidFill>
                <a:srgbClr val="201C4F"/>
              </a:solidFill>
            </a:endParaRPr>
          </a:p>
          <a:p>
            <a:pPr indent="-317500" lvl="1" marL="914400" rtl="0" algn="l">
              <a:spcBef>
                <a:spcPts val="1000"/>
              </a:spcBef>
              <a:spcAft>
                <a:spcPts val="0"/>
              </a:spcAft>
              <a:buClr>
                <a:srgbClr val="201C4F"/>
              </a:buClr>
              <a:buSzPts val="1400"/>
              <a:buChar char="○"/>
            </a:pPr>
            <a:r>
              <a:rPr lang="fi"/>
              <a:t>Hyvä tietää freelancer-työstä (Akavan Erityisalat)</a:t>
            </a:r>
            <a:endParaRPr/>
          </a:p>
          <a:p>
            <a:pPr indent="-342900" lvl="0" marL="457200" rtl="0" algn="l">
              <a:spcBef>
                <a:spcPts val="1000"/>
              </a:spcBef>
              <a:spcAft>
                <a:spcPts val="0"/>
              </a:spcAft>
              <a:buClr>
                <a:srgbClr val="201C4F"/>
              </a:buClr>
              <a:buSzPts val="1800"/>
              <a:buChar char="●"/>
            </a:pPr>
            <a:r>
              <a:rPr lang="fi">
                <a:solidFill>
                  <a:srgbClr val="201C4F"/>
                </a:solidFill>
              </a:rPr>
              <a:t>Koulutus- ja sosiaalipoliittinen vaikuttaminen YO/AMK -sektorilla</a:t>
            </a:r>
            <a:endParaRPr>
              <a:solidFill>
                <a:srgbClr val="201C4F"/>
              </a:solidFill>
            </a:endParaRPr>
          </a:p>
          <a:p>
            <a:pPr indent="-317500" lvl="1" marL="914400" rtl="0" algn="l">
              <a:spcBef>
                <a:spcPts val="1000"/>
              </a:spcBef>
              <a:spcAft>
                <a:spcPts val="0"/>
              </a:spcAft>
              <a:buClr>
                <a:srgbClr val="201C4F"/>
              </a:buClr>
              <a:buSzPts val="1400"/>
              <a:buChar char="○"/>
            </a:pPr>
            <a:r>
              <a:rPr lang="fi">
                <a:solidFill>
                  <a:srgbClr val="201C4F"/>
                </a:solidFill>
              </a:rPr>
              <a:t>valtakunnalli</a:t>
            </a:r>
            <a:r>
              <a:rPr lang="fi"/>
              <a:t>sella</a:t>
            </a:r>
            <a:r>
              <a:rPr lang="fi">
                <a:solidFill>
                  <a:srgbClr val="201C4F"/>
                </a:solidFill>
              </a:rPr>
              <a:t> tasolla</a:t>
            </a:r>
            <a:r>
              <a:rPr lang="fi"/>
              <a:t>, </a:t>
            </a:r>
            <a:r>
              <a:rPr lang="fi">
                <a:solidFill>
                  <a:srgbClr val="201C4F"/>
                </a:solidFill>
              </a:rPr>
              <a:t>tarvittaessa apua  &amp; yhte</a:t>
            </a:r>
            <a:r>
              <a:rPr lang="fi"/>
              <a:t>istyötä </a:t>
            </a:r>
            <a:r>
              <a:rPr lang="fi">
                <a:solidFill>
                  <a:srgbClr val="201C4F"/>
                </a:solidFill>
              </a:rPr>
              <a:t>korkeakoulutasolla</a:t>
            </a:r>
            <a:endParaRPr>
              <a:solidFill>
                <a:srgbClr val="201C4F"/>
              </a:solidFill>
            </a:endParaRPr>
          </a:p>
          <a:p>
            <a:pPr indent="-342900" lvl="0" marL="457200" rtl="0" algn="l">
              <a:spcBef>
                <a:spcPts val="1000"/>
              </a:spcBef>
              <a:spcAft>
                <a:spcPts val="0"/>
              </a:spcAft>
              <a:buClr>
                <a:srgbClr val="201C4F"/>
              </a:buClr>
              <a:buSzPts val="1800"/>
              <a:buChar char="●"/>
            </a:pPr>
            <a:r>
              <a:rPr lang="fi">
                <a:solidFill>
                  <a:srgbClr val="201C4F"/>
                </a:solidFill>
              </a:rPr>
              <a:t>Palkkasuositukset avuksi palkkaneuvotteluihin</a:t>
            </a:r>
            <a:r>
              <a:rPr lang="fi"/>
              <a:t> (soveltuvin osin TES)</a:t>
            </a:r>
            <a:endParaRPr>
              <a:solidFill>
                <a:srgbClr val="201C4F"/>
              </a:solidFill>
            </a:endParaRPr>
          </a:p>
          <a:p>
            <a:pPr indent="-342900" lvl="0" marL="457200" rtl="0" algn="l">
              <a:spcBef>
                <a:spcPts val="1000"/>
              </a:spcBef>
              <a:spcAft>
                <a:spcPts val="1000"/>
              </a:spcAft>
              <a:buClr>
                <a:srgbClr val="201C4F"/>
              </a:buClr>
              <a:buSzPts val="1800"/>
              <a:buChar char="●"/>
            </a:pPr>
            <a:r>
              <a:rPr lang="fi">
                <a:solidFill>
                  <a:srgbClr val="201C4F"/>
                </a:solidFill>
              </a:rPr>
              <a:t>Opiskelijoille räätälöityä toimintaa: työelämä- ja muut opiskelijatapahtumat</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8"/>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Mitä on työttömyysturva? 1/2</a:t>
            </a:r>
            <a:endParaRPr/>
          </a:p>
        </p:txBody>
      </p:sp>
      <p:sp>
        <p:nvSpPr>
          <p:cNvPr id="418" name="Google Shape;418;p68"/>
          <p:cNvSpPr txBox="1"/>
          <p:nvPr>
            <p:ph idx="1" type="body"/>
          </p:nvPr>
        </p:nvSpPr>
        <p:spPr>
          <a:xfrm>
            <a:off x="570000" y="1152475"/>
            <a:ext cx="8004000" cy="3416400"/>
          </a:xfrm>
          <a:prstGeom prst="rect">
            <a:avLst/>
          </a:prstGeom>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Char char="●"/>
            </a:pPr>
            <a:r>
              <a:rPr lang="fi"/>
              <a:t>Työttömyyskassat maksavat jäsenilleen ansiopäivärahaa. </a:t>
            </a:r>
            <a:endParaRPr/>
          </a:p>
          <a:p>
            <a:pPr indent="-342900" lvl="0" marL="457200" rtl="0" algn="l">
              <a:lnSpc>
                <a:spcPct val="114000"/>
              </a:lnSpc>
              <a:spcBef>
                <a:spcPts val="1000"/>
              </a:spcBef>
              <a:spcAft>
                <a:spcPts val="0"/>
              </a:spcAft>
              <a:buSzPts val="1800"/>
              <a:buChar char="●"/>
            </a:pPr>
            <a:r>
              <a:rPr lang="fi"/>
              <a:t>Ansiopäivärahan saamisen edellytyksenä on, että työssäoloehtosi on täyttynyt eli: </a:t>
            </a:r>
            <a:endParaRPr/>
          </a:p>
          <a:p>
            <a:pPr indent="-317500" lvl="1" marL="914400" rtl="0" algn="l">
              <a:lnSpc>
                <a:spcPct val="114000"/>
              </a:lnSpc>
              <a:spcBef>
                <a:spcPts val="1000"/>
              </a:spcBef>
              <a:spcAft>
                <a:spcPts val="0"/>
              </a:spcAft>
              <a:buSzPts val="1400"/>
              <a:buChar char="○"/>
            </a:pPr>
            <a:r>
              <a:rPr lang="fi"/>
              <a:t>Olet ollut työttömyyskassan (ERKO) jäsen vähintään 26 työttömyyttä edeltävää kalenteriviikkoa. Opiskelijalla esim. 2 X 3 kk kesätyöt tai viikko silloin tällöin</a:t>
            </a:r>
            <a:endParaRPr/>
          </a:p>
          <a:p>
            <a:pPr indent="-317500" lvl="1" marL="914400" rtl="0" algn="l">
              <a:lnSpc>
                <a:spcPct val="114000"/>
              </a:lnSpc>
              <a:spcBef>
                <a:spcPts val="1000"/>
              </a:spcBef>
              <a:spcAft>
                <a:spcPts val="0"/>
              </a:spcAft>
              <a:buSzPts val="1400"/>
              <a:buChar char="○"/>
            </a:pPr>
            <a:r>
              <a:rPr lang="fi"/>
              <a:t>TE-toimisto on antanut kassalle sinua koskevan esteettömän lausunnon (eli työnhakusi on voimassa)</a:t>
            </a:r>
            <a:endParaRPr/>
          </a:p>
          <a:p>
            <a:pPr indent="-317500" lvl="1" marL="914400" rtl="0" algn="l">
              <a:lnSpc>
                <a:spcPct val="114000"/>
              </a:lnSpc>
              <a:spcBef>
                <a:spcPts val="1000"/>
              </a:spcBef>
              <a:spcAft>
                <a:spcPts val="0"/>
              </a:spcAft>
              <a:buSzPts val="1400"/>
              <a:buChar char="○"/>
            </a:pPr>
            <a:r>
              <a:rPr lang="fi"/>
              <a:t>olet työttömyyskassan jäsenyysaikana maksanut liiton jäsenmaksun</a:t>
            </a:r>
            <a:endParaRPr/>
          </a:p>
          <a:p>
            <a:pPr indent="-317500" lvl="1" marL="914400" rtl="0" algn="l">
              <a:lnSpc>
                <a:spcPct val="114000"/>
              </a:lnSpc>
              <a:spcBef>
                <a:spcPts val="1000"/>
              </a:spcBef>
              <a:spcAft>
                <a:spcPts val="1000"/>
              </a:spcAft>
              <a:buSzPts val="1400"/>
              <a:buChar char="○"/>
            </a:pPr>
            <a:r>
              <a:rPr lang="fi"/>
              <a:t>lue lisää: </a:t>
            </a:r>
            <a:r>
              <a:rPr lang="fi" u="sng">
                <a:solidFill>
                  <a:schemeClr val="hlink"/>
                </a:solidFill>
                <a:hlinkClick r:id="rId3"/>
              </a:rPr>
              <a:t>https://www.erko.fi/tyottomyys/ansiopaivaraha/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69"/>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Mitä on työttömyysturva?</a:t>
            </a:r>
            <a:r>
              <a:rPr lang="fi"/>
              <a:t> 2/2</a:t>
            </a:r>
            <a:endParaRPr/>
          </a:p>
        </p:txBody>
      </p:sp>
      <p:sp>
        <p:nvSpPr>
          <p:cNvPr id="424" name="Google Shape;424;p69"/>
          <p:cNvSpPr txBox="1"/>
          <p:nvPr>
            <p:ph idx="1" type="body"/>
          </p:nvPr>
        </p:nvSpPr>
        <p:spPr>
          <a:xfrm>
            <a:off x="570000" y="1152475"/>
            <a:ext cx="8004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i"/>
              <a:t>Ansiosidonnainen päiväraha vaikuttaa työttömyyskorvauksen suuruuteen</a:t>
            </a:r>
            <a:endParaRPr/>
          </a:p>
          <a:p>
            <a:pPr indent="-342900" lvl="0" marL="457200" rtl="0" algn="l">
              <a:spcBef>
                <a:spcPts val="0"/>
              </a:spcBef>
              <a:spcAft>
                <a:spcPts val="0"/>
              </a:spcAft>
              <a:buSzPts val="1800"/>
              <a:buChar char="●"/>
            </a:pPr>
            <a:r>
              <a:rPr lang="fi"/>
              <a:t>Kelan peruspäiväraha ja ansiosidonnainen päiväraha ovat veronalaista tuloa</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br>
              <a:rPr lang="fi"/>
            </a:br>
            <a:r>
              <a:rPr lang="fi"/>
              <a:t>lue lisää: </a:t>
            </a:r>
            <a:r>
              <a:rPr lang="fi" u="sng">
                <a:solidFill>
                  <a:schemeClr val="hlink"/>
                </a:solidFill>
                <a:hlinkClick r:id="rId3"/>
              </a:rPr>
              <a:t>https://www.tyj.fi/fin/ansiopaivaraha/paivarahalaskuri/</a:t>
            </a:r>
            <a:endParaRPr/>
          </a:p>
        </p:txBody>
      </p:sp>
      <p:graphicFrame>
        <p:nvGraphicFramePr>
          <p:cNvPr id="425" name="Google Shape;425;p69"/>
          <p:cNvGraphicFramePr/>
          <p:nvPr/>
        </p:nvGraphicFramePr>
        <p:xfrm>
          <a:off x="952500" y="2154800"/>
          <a:ext cx="3000000" cy="3000000"/>
        </p:xfrm>
        <a:graphic>
          <a:graphicData uri="http://schemas.openxmlformats.org/drawingml/2006/table">
            <a:tbl>
              <a:tblPr>
                <a:noFill/>
                <a:tableStyleId>{CEE00A34-640D-46FB-8BEF-ABC7132FBC4C}</a:tableStyleId>
              </a:tblPr>
              <a:tblGrid>
                <a:gridCol w="2413000"/>
                <a:gridCol w="2413000"/>
                <a:gridCol w="2413000"/>
              </a:tblGrid>
              <a:tr h="381000">
                <a:tc>
                  <a:txBody>
                    <a:bodyPr/>
                    <a:lstStyle/>
                    <a:p>
                      <a:pPr indent="0" lvl="0" marL="0" rtl="0" algn="l">
                        <a:spcBef>
                          <a:spcPts val="0"/>
                        </a:spcBef>
                        <a:spcAft>
                          <a:spcPts val="0"/>
                        </a:spcAft>
                        <a:buNone/>
                      </a:pPr>
                      <a:r>
                        <a:rPr b="1" lang="fi">
                          <a:solidFill>
                            <a:srgbClr val="FFFFFF"/>
                          </a:solidFill>
                          <a:latin typeface="Oswald"/>
                          <a:ea typeface="Oswald"/>
                          <a:cs typeface="Oswald"/>
                          <a:sym typeface="Oswald"/>
                        </a:rPr>
                        <a:t>P</a:t>
                      </a:r>
                      <a:r>
                        <a:rPr b="1" lang="fi">
                          <a:solidFill>
                            <a:srgbClr val="FFFFFF"/>
                          </a:solidFill>
                          <a:latin typeface="Oswald"/>
                          <a:ea typeface="Oswald"/>
                          <a:cs typeface="Oswald"/>
                          <a:sym typeface="Oswald"/>
                        </a:rPr>
                        <a:t>alkka/kk</a:t>
                      </a:r>
                      <a:endParaRPr b="1">
                        <a:solidFill>
                          <a:srgbClr val="FFFFF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201C4F"/>
                    </a:solidFill>
                  </a:tcPr>
                </a:tc>
                <a:tc>
                  <a:txBody>
                    <a:bodyPr/>
                    <a:lstStyle/>
                    <a:p>
                      <a:pPr indent="0" lvl="0" marL="0" rtl="0" algn="l">
                        <a:spcBef>
                          <a:spcPts val="0"/>
                        </a:spcBef>
                        <a:spcAft>
                          <a:spcPts val="0"/>
                        </a:spcAft>
                        <a:buNone/>
                      </a:pPr>
                      <a:r>
                        <a:rPr b="1" lang="fi">
                          <a:solidFill>
                            <a:srgbClr val="FFFFFF"/>
                          </a:solidFill>
                          <a:latin typeface="Oswald"/>
                          <a:ea typeface="Oswald"/>
                          <a:cs typeface="Oswald"/>
                          <a:sym typeface="Oswald"/>
                        </a:rPr>
                        <a:t>Kelan peruspäiväraha</a:t>
                      </a:r>
                      <a:endParaRPr b="1">
                        <a:solidFill>
                          <a:srgbClr val="FFFFF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201C4F"/>
                    </a:solidFill>
                  </a:tcPr>
                </a:tc>
                <a:tc>
                  <a:txBody>
                    <a:bodyPr/>
                    <a:lstStyle/>
                    <a:p>
                      <a:pPr indent="0" lvl="0" marL="0" rtl="0" algn="l">
                        <a:spcBef>
                          <a:spcPts val="0"/>
                        </a:spcBef>
                        <a:spcAft>
                          <a:spcPts val="0"/>
                        </a:spcAft>
                        <a:buNone/>
                      </a:pPr>
                      <a:r>
                        <a:rPr b="1" lang="fi">
                          <a:solidFill>
                            <a:srgbClr val="FFFFFF"/>
                          </a:solidFill>
                          <a:latin typeface="Oswald"/>
                          <a:ea typeface="Oswald"/>
                          <a:cs typeface="Oswald"/>
                          <a:sym typeface="Oswald"/>
                        </a:rPr>
                        <a:t>Ansiopäiväraha</a:t>
                      </a:r>
                      <a:endParaRPr b="1">
                        <a:solidFill>
                          <a:srgbClr val="FFFFF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201C4F"/>
                    </a:solidFill>
                  </a:tcPr>
                </a:tc>
              </a:tr>
              <a:tr h="381000">
                <a:tc>
                  <a:txBody>
                    <a:bodyPr/>
                    <a:lstStyle/>
                    <a:p>
                      <a:pPr indent="0" lvl="0" marL="0" rtl="0" algn="l">
                        <a:spcBef>
                          <a:spcPts val="0"/>
                        </a:spcBef>
                        <a:spcAft>
                          <a:spcPts val="0"/>
                        </a:spcAft>
                        <a:buNone/>
                      </a:pPr>
                      <a:r>
                        <a:rPr lang="fi">
                          <a:solidFill>
                            <a:srgbClr val="201C4F"/>
                          </a:solidFill>
                          <a:latin typeface="Oswald"/>
                          <a:ea typeface="Oswald"/>
                          <a:cs typeface="Oswald"/>
                          <a:sym typeface="Oswald"/>
                        </a:rPr>
                        <a:t>1 211 €</a:t>
                      </a:r>
                      <a:endParaRPr>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None/>
                      </a:pPr>
                      <a:r>
                        <a:rPr lang="fi">
                          <a:solidFill>
                            <a:srgbClr val="FE5151"/>
                          </a:solidFill>
                          <a:latin typeface="Oswald"/>
                          <a:ea typeface="Oswald"/>
                          <a:cs typeface="Oswald"/>
                          <a:sym typeface="Oswald"/>
                        </a:rPr>
                        <a:t>697 €</a:t>
                      </a:r>
                      <a:endParaRPr>
                        <a:solidFill>
                          <a:srgbClr val="FE5151"/>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None/>
                      </a:pPr>
                      <a:r>
                        <a:rPr b="1" lang="fi">
                          <a:solidFill>
                            <a:srgbClr val="201C4F"/>
                          </a:solidFill>
                          <a:latin typeface="Oswald"/>
                          <a:ea typeface="Oswald"/>
                          <a:cs typeface="Oswald"/>
                          <a:sym typeface="Oswald"/>
                        </a:rPr>
                        <a:t>904,94 €</a:t>
                      </a:r>
                      <a:endParaRPr b="1">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r>
              <a:tr h="381000">
                <a:tc>
                  <a:txBody>
                    <a:bodyPr/>
                    <a:lstStyle/>
                    <a:p>
                      <a:pPr indent="0" lvl="0" marL="0" rtl="0" algn="l">
                        <a:spcBef>
                          <a:spcPts val="0"/>
                        </a:spcBef>
                        <a:spcAft>
                          <a:spcPts val="0"/>
                        </a:spcAft>
                        <a:buNone/>
                      </a:pPr>
                      <a:r>
                        <a:rPr lang="fi">
                          <a:solidFill>
                            <a:srgbClr val="201C4F"/>
                          </a:solidFill>
                          <a:latin typeface="Oswald"/>
                          <a:ea typeface="Oswald"/>
                          <a:cs typeface="Oswald"/>
                          <a:sym typeface="Oswald"/>
                        </a:rPr>
                        <a:t>1 500 €</a:t>
                      </a:r>
                      <a:endParaRPr>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Clr>
                          <a:schemeClr val="dk1"/>
                        </a:buClr>
                        <a:buSzPts val="1100"/>
                        <a:buFont typeface="Arial"/>
                        <a:buNone/>
                      </a:pPr>
                      <a:r>
                        <a:rPr lang="fi">
                          <a:solidFill>
                            <a:srgbClr val="FE5151"/>
                          </a:solidFill>
                          <a:latin typeface="Oswald"/>
                          <a:ea typeface="Oswald"/>
                          <a:cs typeface="Oswald"/>
                          <a:sym typeface="Oswald"/>
                        </a:rPr>
                        <a:t>697 €</a:t>
                      </a:r>
                      <a:endParaRPr>
                        <a:solidFill>
                          <a:srgbClr val="FE5151"/>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None/>
                      </a:pPr>
                      <a:r>
                        <a:rPr b="1" lang="fi">
                          <a:solidFill>
                            <a:srgbClr val="201C4F"/>
                          </a:solidFill>
                          <a:latin typeface="Oswald"/>
                          <a:ea typeface="Oswald"/>
                          <a:cs typeface="Oswald"/>
                          <a:sym typeface="Oswald"/>
                        </a:rPr>
                        <a:t>1 026 €</a:t>
                      </a:r>
                      <a:endParaRPr b="1">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r>
              <a:tr h="381000">
                <a:tc>
                  <a:txBody>
                    <a:bodyPr/>
                    <a:lstStyle/>
                    <a:p>
                      <a:pPr indent="0" lvl="0" marL="0" rtl="0" algn="l">
                        <a:spcBef>
                          <a:spcPts val="0"/>
                        </a:spcBef>
                        <a:spcAft>
                          <a:spcPts val="0"/>
                        </a:spcAft>
                        <a:buNone/>
                      </a:pPr>
                      <a:r>
                        <a:rPr lang="fi">
                          <a:solidFill>
                            <a:srgbClr val="201C4F"/>
                          </a:solidFill>
                          <a:latin typeface="Oswald"/>
                          <a:ea typeface="Oswald"/>
                          <a:cs typeface="Oswald"/>
                          <a:sym typeface="Oswald"/>
                        </a:rPr>
                        <a:t>2 000 €</a:t>
                      </a:r>
                      <a:endParaRPr>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Clr>
                          <a:schemeClr val="dk1"/>
                        </a:buClr>
                        <a:buSzPts val="1100"/>
                        <a:buFont typeface="Arial"/>
                        <a:buNone/>
                      </a:pPr>
                      <a:r>
                        <a:rPr lang="fi">
                          <a:solidFill>
                            <a:srgbClr val="FE5151"/>
                          </a:solidFill>
                          <a:latin typeface="Oswald"/>
                          <a:ea typeface="Oswald"/>
                          <a:cs typeface="Oswald"/>
                          <a:sym typeface="Oswald"/>
                        </a:rPr>
                        <a:t>697 €</a:t>
                      </a:r>
                      <a:endParaRPr>
                        <a:solidFill>
                          <a:srgbClr val="FE5151"/>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None/>
                      </a:pPr>
                      <a:r>
                        <a:rPr b="1" lang="fi">
                          <a:solidFill>
                            <a:srgbClr val="201C4F"/>
                          </a:solidFill>
                          <a:latin typeface="Oswald"/>
                          <a:ea typeface="Oswald"/>
                          <a:cs typeface="Oswald"/>
                          <a:sym typeface="Oswald"/>
                        </a:rPr>
                        <a:t>1 242 €</a:t>
                      </a:r>
                      <a:endParaRPr b="1">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r>
              <a:tr h="381000">
                <a:tc>
                  <a:txBody>
                    <a:bodyPr/>
                    <a:lstStyle/>
                    <a:p>
                      <a:pPr indent="0" lvl="0" marL="0" rtl="0" algn="l">
                        <a:spcBef>
                          <a:spcPts val="0"/>
                        </a:spcBef>
                        <a:spcAft>
                          <a:spcPts val="0"/>
                        </a:spcAft>
                        <a:buNone/>
                      </a:pPr>
                      <a:r>
                        <a:rPr lang="fi">
                          <a:solidFill>
                            <a:srgbClr val="201C4F"/>
                          </a:solidFill>
                          <a:latin typeface="Oswald"/>
                          <a:ea typeface="Oswald"/>
                          <a:cs typeface="Oswald"/>
                          <a:sym typeface="Oswald"/>
                        </a:rPr>
                        <a:t>2 500 €</a:t>
                      </a:r>
                      <a:endParaRPr>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Clr>
                          <a:schemeClr val="dk1"/>
                        </a:buClr>
                        <a:buSzPts val="1100"/>
                        <a:buFont typeface="Arial"/>
                        <a:buNone/>
                      </a:pPr>
                      <a:r>
                        <a:rPr lang="fi">
                          <a:solidFill>
                            <a:srgbClr val="FE5151"/>
                          </a:solidFill>
                          <a:latin typeface="Oswald"/>
                          <a:ea typeface="Oswald"/>
                          <a:cs typeface="Oswald"/>
                          <a:sym typeface="Oswald"/>
                        </a:rPr>
                        <a:t>697 €</a:t>
                      </a:r>
                      <a:endParaRPr>
                        <a:solidFill>
                          <a:srgbClr val="FE5151"/>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c>
                  <a:txBody>
                    <a:bodyPr/>
                    <a:lstStyle/>
                    <a:p>
                      <a:pPr indent="0" lvl="0" marL="0" rtl="0" algn="l">
                        <a:spcBef>
                          <a:spcPts val="0"/>
                        </a:spcBef>
                        <a:spcAft>
                          <a:spcPts val="0"/>
                        </a:spcAft>
                        <a:buNone/>
                      </a:pPr>
                      <a:r>
                        <a:rPr b="1" lang="fi">
                          <a:solidFill>
                            <a:srgbClr val="201C4F"/>
                          </a:solidFill>
                          <a:latin typeface="Oswald"/>
                          <a:ea typeface="Oswald"/>
                          <a:cs typeface="Oswald"/>
                          <a:sym typeface="Oswald"/>
                        </a:rPr>
                        <a:t>1 456 €</a:t>
                      </a:r>
                      <a:endParaRPr b="1">
                        <a:solidFill>
                          <a:srgbClr val="201C4F"/>
                        </a:solidFill>
                        <a:latin typeface="Oswald"/>
                        <a:ea typeface="Oswald"/>
                        <a:cs typeface="Oswald"/>
                        <a:sym typeface="Oswa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7CD2CB"/>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70"/>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MALn ja TAKUn jäsenmaksu? </a:t>
            </a:r>
            <a:endParaRPr/>
          </a:p>
        </p:txBody>
      </p:sp>
      <p:sp>
        <p:nvSpPr>
          <p:cNvPr id="431" name="Google Shape;431;p70"/>
          <p:cNvSpPr txBox="1"/>
          <p:nvPr>
            <p:ph idx="1" type="body"/>
          </p:nvPr>
        </p:nvSpPr>
        <p:spPr>
          <a:xfrm>
            <a:off x="984400" y="1152475"/>
            <a:ext cx="7198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a:t>Opiskelija </a:t>
            </a:r>
            <a:endParaRPr b="1"/>
          </a:p>
          <a:p>
            <a:pPr indent="-317500" lvl="0" marL="457200" rtl="0" algn="l">
              <a:spcBef>
                <a:spcPts val="1600"/>
              </a:spcBef>
              <a:spcAft>
                <a:spcPts val="0"/>
              </a:spcAft>
              <a:buSzPts val="1400"/>
              <a:buChar char="●"/>
            </a:pPr>
            <a:r>
              <a:rPr lang="fi" sz="1400"/>
              <a:t>Jos ei palkkatuloja, vapautus jäsenmaksusta. Opintotuesta ei makseta jäsenmaksua.</a:t>
            </a:r>
            <a:endParaRPr sz="1400"/>
          </a:p>
          <a:p>
            <a:pPr indent="-317500" lvl="0" marL="457200" rtl="0" algn="l">
              <a:spcBef>
                <a:spcPts val="1000"/>
              </a:spcBef>
              <a:spcAft>
                <a:spcPts val="0"/>
              </a:spcAft>
              <a:buSzPts val="1400"/>
              <a:buChar char="●"/>
            </a:pPr>
            <a:r>
              <a:rPr lang="fi" sz="1400"/>
              <a:t>Voit käyttää kaikkia palveluita ja sinua koskee samat edut kuin työssäkäyviä jäseniä.</a:t>
            </a:r>
            <a:endParaRPr sz="1400"/>
          </a:p>
          <a:p>
            <a:pPr indent="0" lvl="0" marL="0" rtl="0" algn="l">
              <a:spcBef>
                <a:spcPts val="1000"/>
              </a:spcBef>
              <a:spcAft>
                <a:spcPts val="0"/>
              </a:spcAft>
              <a:buClr>
                <a:schemeClr val="dk1"/>
              </a:buClr>
              <a:buSzPts val="1100"/>
              <a:buFont typeface="Arial"/>
              <a:buNone/>
            </a:pPr>
            <a:r>
              <a:rPr b="1" lang="fi"/>
              <a:t>Työtuloa saavat</a:t>
            </a:r>
            <a:endParaRPr b="1"/>
          </a:p>
          <a:p>
            <a:pPr indent="-317500" lvl="0" marL="457200" rtl="0" algn="l">
              <a:spcBef>
                <a:spcPts val="1600"/>
              </a:spcBef>
              <a:spcAft>
                <a:spcPts val="0"/>
              </a:spcAft>
              <a:buSzPts val="1400"/>
              <a:buChar char="●"/>
            </a:pPr>
            <a:r>
              <a:rPr b="1" lang="fi" sz="1400"/>
              <a:t>1,3 % ennakonpidätyksen alaisesta tulosta</a:t>
            </a:r>
            <a:r>
              <a:rPr lang="fi" sz="1400"/>
              <a:t> (bruttopalkka)</a:t>
            </a:r>
            <a:r>
              <a:rPr lang="fi" sz="1400"/>
              <a:t>. Sama koskee työtä tekeviä opiskelijoita.</a:t>
            </a:r>
            <a:endParaRPr sz="1400"/>
          </a:p>
          <a:p>
            <a:pPr indent="-317500" lvl="0" marL="457200" rtl="0" algn="l">
              <a:spcBef>
                <a:spcPts val="1000"/>
              </a:spcBef>
              <a:spcAft>
                <a:spcPts val="1000"/>
              </a:spcAft>
              <a:buSzPts val="1400"/>
              <a:buChar char="●"/>
            </a:pPr>
            <a:r>
              <a:rPr lang="fi" sz="1400"/>
              <a:t>Jäsenmaksu joustaa palkan ja työtilanteen mukaan. Ansiosidonnaista työttömyysturvaa kertyy vain palkasta maksetusta jäsenmaksusta.</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71"/>
          <p:cNvSpPr txBox="1"/>
          <p:nvPr>
            <p:ph type="title"/>
          </p:nvPr>
        </p:nvSpPr>
        <p:spPr>
          <a:xfrm>
            <a:off x="591150" y="673450"/>
            <a:ext cx="796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Katso työelämäkysymyksissä myös</a:t>
            </a:r>
            <a:endParaRPr/>
          </a:p>
        </p:txBody>
      </p:sp>
      <p:sp>
        <p:nvSpPr>
          <p:cNvPr id="437" name="Google Shape;437;p71"/>
          <p:cNvSpPr txBox="1"/>
          <p:nvPr>
            <p:ph idx="1" type="body"/>
          </p:nvPr>
        </p:nvSpPr>
        <p:spPr>
          <a:xfrm>
            <a:off x="1181500" y="1666425"/>
            <a:ext cx="3130200" cy="29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chemeClr val="accent5"/>
                </a:solidFill>
                <a:hlinkClick r:id="rId3"/>
              </a:rPr>
              <a:t>https://www.akavanerityisalat.fi/palvelut_ja_edut/oppaat_ja_esitteet</a:t>
            </a:r>
            <a:endParaRPr/>
          </a:p>
          <a:p>
            <a:pPr indent="-317500" lvl="0" marL="457200" rtl="0" algn="l">
              <a:spcBef>
                <a:spcPts val="1600"/>
              </a:spcBef>
              <a:spcAft>
                <a:spcPts val="0"/>
              </a:spcAft>
              <a:buSzPts val="1400"/>
              <a:buChar char="●"/>
            </a:pPr>
            <a:r>
              <a:rPr lang="fi"/>
              <a:t>Ongelmia työpaikalla?</a:t>
            </a:r>
            <a:endParaRPr/>
          </a:p>
          <a:p>
            <a:pPr indent="-317500" lvl="0" marL="457200" rtl="0" algn="l">
              <a:spcBef>
                <a:spcPts val="0"/>
              </a:spcBef>
              <a:spcAft>
                <a:spcPts val="0"/>
              </a:spcAft>
              <a:buSzPts val="1400"/>
              <a:buChar char="●"/>
            </a:pPr>
            <a:r>
              <a:rPr lang="fi"/>
              <a:t>Työsuhdeneuvonta &amp; lakipalvelut</a:t>
            </a:r>
            <a:endParaRPr/>
          </a:p>
          <a:p>
            <a:pPr indent="-317500" lvl="0" marL="457200" rtl="0" algn="l">
              <a:spcBef>
                <a:spcPts val="0"/>
              </a:spcBef>
              <a:spcAft>
                <a:spcPts val="0"/>
              </a:spcAft>
              <a:buSzPts val="1400"/>
              <a:buChar char="●"/>
            </a:pPr>
            <a:r>
              <a:rPr lang="fi"/>
              <a:t>Työ- ja virkaehtosopimukset (TES)</a:t>
            </a:r>
            <a:endParaRPr/>
          </a:p>
          <a:p>
            <a:pPr indent="-317500" lvl="0" marL="457200" rtl="0" algn="l">
              <a:spcBef>
                <a:spcPts val="0"/>
              </a:spcBef>
              <a:spcAft>
                <a:spcPts val="0"/>
              </a:spcAft>
              <a:buSzPts val="1400"/>
              <a:buChar char="●"/>
            </a:pPr>
            <a:r>
              <a:rPr lang="fi"/>
              <a:t>Palkkaneuvonta</a:t>
            </a:r>
            <a:endParaRPr/>
          </a:p>
          <a:p>
            <a:pPr indent="-317500" lvl="0" marL="457200" rtl="0" algn="l">
              <a:spcBef>
                <a:spcPts val="0"/>
              </a:spcBef>
              <a:spcAft>
                <a:spcPts val="0"/>
              </a:spcAft>
              <a:buSzPts val="1400"/>
              <a:buChar char="●"/>
            </a:pPr>
            <a:r>
              <a:rPr lang="fi"/>
              <a:t>Uravalmennus</a:t>
            </a:r>
            <a:endParaRPr/>
          </a:p>
          <a:p>
            <a:pPr indent="-317500" lvl="0" marL="457200" rtl="0" algn="l">
              <a:spcBef>
                <a:spcPts val="0"/>
              </a:spcBef>
              <a:spcAft>
                <a:spcPts val="0"/>
              </a:spcAft>
              <a:buSzPts val="1400"/>
              <a:buChar char="●"/>
            </a:pPr>
            <a:r>
              <a:rPr lang="fi"/>
              <a:t>Oppaat</a:t>
            </a:r>
            <a:endParaRPr/>
          </a:p>
        </p:txBody>
      </p:sp>
      <p:sp>
        <p:nvSpPr>
          <p:cNvPr id="438" name="Google Shape;438;p71"/>
          <p:cNvSpPr txBox="1"/>
          <p:nvPr>
            <p:ph idx="2" type="body"/>
          </p:nvPr>
        </p:nvSpPr>
        <p:spPr>
          <a:xfrm>
            <a:off x="4832400" y="1666425"/>
            <a:ext cx="3209700" cy="29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u="sng">
                <a:solidFill>
                  <a:schemeClr val="accent5"/>
                </a:solidFill>
                <a:hlinkClick r:id="rId4"/>
              </a:rPr>
              <a:t>https://omaluottamusmies.fi/</a:t>
            </a:r>
            <a:endParaRPr/>
          </a:p>
          <a:p>
            <a:pPr indent="-317500" lvl="0" marL="457200" rtl="0" algn="l">
              <a:spcBef>
                <a:spcPts val="1600"/>
              </a:spcBef>
              <a:spcAft>
                <a:spcPts val="0"/>
              </a:spcAft>
              <a:buSzPts val="1400"/>
              <a:buChar char="●"/>
            </a:pPr>
            <a:r>
              <a:rPr lang="fi"/>
              <a:t>Oma Luottamusmies vastaa korkeasti koulutettujen työelämätiedon tarpeeseen erilaisissa tilanteissa.</a:t>
            </a:r>
            <a:endParaRPr/>
          </a:p>
          <a:p>
            <a:pPr indent="-317500" lvl="0" marL="457200" rtl="0" algn="l">
              <a:spcBef>
                <a:spcPts val="0"/>
              </a:spcBef>
              <a:spcAft>
                <a:spcPts val="0"/>
              </a:spcAft>
              <a:buSzPts val="1400"/>
              <a:buChar char="●"/>
            </a:pPr>
            <a:r>
              <a:rPr lang="fi"/>
              <a:t>Testaa työsopimusosaamisesi</a:t>
            </a:r>
            <a:r>
              <a:rPr lang="fi" u="sng">
                <a:solidFill>
                  <a:schemeClr val="accent5"/>
                </a:solidFill>
                <a:hlinkClick r:id="rId5"/>
              </a:rPr>
              <a:t> https://omaluottamusmies.fi/test/testaa-tyosopimusosaamisesi/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2" name="Shape 442"/>
        <p:cNvGrpSpPr/>
        <p:nvPr/>
      </p:nvGrpSpPr>
      <p:grpSpPr>
        <a:xfrm>
          <a:off x="0" y="0"/>
          <a:ext cx="0" cy="0"/>
          <a:chOff x="0" y="0"/>
          <a:chExt cx="0" cy="0"/>
        </a:xfrm>
      </p:grpSpPr>
      <p:sp>
        <p:nvSpPr>
          <p:cNvPr id="443" name="Google Shape;443;p72"/>
          <p:cNvSpPr/>
          <p:nvPr/>
        </p:nvSpPr>
        <p:spPr>
          <a:xfrm>
            <a:off x="610700" y="480900"/>
            <a:ext cx="3874200" cy="4305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1"/>
              </a:highlight>
            </a:endParaRPr>
          </a:p>
        </p:txBody>
      </p:sp>
      <p:sp>
        <p:nvSpPr>
          <p:cNvPr id="444" name="Google Shape;444;p72"/>
          <p:cNvSpPr txBox="1"/>
          <p:nvPr>
            <p:ph idx="4294967295" type="body"/>
          </p:nvPr>
        </p:nvSpPr>
        <p:spPr>
          <a:xfrm>
            <a:off x="510750" y="972825"/>
            <a:ext cx="3985200" cy="37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FFFF"/>
              </a:solidFill>
            </a:endParaRPr>
          </a:p>
          <a:p>
            <a:pPr indent="-317500" lvl="0" marL="457200" rtl="0" algn="l">
              <a:spcBef>
                <a:spcPts val="1600"/>
              </a:spcBef>
              <a:spcAft>
                <a:spcPts val="0"/>
              </a:spcAft>
              <a:buClr>
                <a:srgbClr val="FFFFFF"/>
              </a:buClr>
              <a:buSzPts val="1400"/>
              <a:buChar char="●"/>
            </a:pPr>
            <a:r>
              <a:rPr b="1" lang="fi" sz="1400">
                <a:solidFill>
                  <a:srgbClr val="FFFFFF"/>
                </a:solidFill>
              </a:rPr>
              <a:t>Opiskelijajäseniä n. 200, liity sinäkin!</a:t>
            </a:r>
            <a:endParaRPr b="1" sz="1400">
              <a:solidFill>
                <a:srgbClr val="FFFFFF"/>
              </a:solidFill>
            </a:endParaRPr>
          </a:p>
          <a:p>
            <a:pPr indent="-317500" lvl="0" marL="457200" rtl="0" algn="l">
              <a:spcBef>
                <a:spcPts val="0"/>
              </a:spcBef>
              <a:spcAft>
                <a:spcPts val="0"/>
              </a:spcAft>
              <a:buClr>
                <a:srgbClr val="FFFFFF"/>
              </a:buClr>
              <a:buSzPts val="1400"/>
              <a:buChar char="●"/>
            </a:pPr>
            <a:r>
              <a:rPr b="1" lang="fi" sz="1400">
                <a:solidFill>
                  <a:srgbClr val="FFFFFF"/>
                </a:solidFill>
              </a:rPr>
              <a:t>Voit hakea apurahaa  (500 e) graduun &amp; toimia hallituksen opiskelijaedustajana (hae viim. 21.11. !)</a:t>
            </a:r>
            <a:endParaRPr b="1" sz="1400">
              <a:solidFill>
                <a:srgbClr val="FFFFFF"/>
              </a:solidFill>
            </a:endParaRPr>
          </a:p>
          <a:p>
            <a:pPr indent="-317500" lvl="0" marL="457200" rtl="0" algn="l">
              <a:spcBef>
                <a:spcPts val="0"/>
              </a:spcBef>
              <a:spcAft>
                <a:spcPts val="0"/>
              </a:spcAft>
              <a:buClr>
                <a:srgbClr val="FFFFFF"/>
              </a:buClr>
              <a:buSzPts val="1400"/>
              <a:buChar char="●"/>
            </a:pPr>
            <a:r>
              <a:rPr b="1" lang="fi" sz="1400">
                <a:solidFill>
                  <a:srgbClr val="FFFFFF"/>
                </a:solidFill>
              </a:rPr>
              <a:t>Saat alakohtaista neuvontaa: kesätyöt, harjoittelut, palkkaneuvottelut jne.</a:t>
            </a:r>
            <a:endParaRPr b="1" sz="1400">
              <a:solidFill>
                <a:srgbClr val="FFFFFF"/>
              </a:solidFill>
            </a:endParaRPr>
          </a:p>
          <a:p>
            <a:pPr indent="-317500" lvl="0" marL="457200" rtl="0" algn="l">
              <a:spcBef>
                <a:spcPts val="0"/>
              </a:spcBef>
              <a:spcAft>
                <a:spcPts val="0"/>
              </a:spcAft>
              <a:buClr>
                <a:srgbClr val="FFFFFF"/>
              </a:buClr>
              <a:buSzPts val="1400"/>
              <a:buChar char="●"/>
            </a:pPr>
            <a:r>
              <a:rPr b="1" lang="fi" sz="1400">
                <a:solidFill>
                  <a:srgbClr val="FFFFFF"/>
                </a:solidFill>
              </a:rPr>
              <a:t>Voit hioa osaamistasi koulutuksissa</a:t>
            </a:r>
            <a:endParaRPr b="1" sz="1400">
              <a:solidFill>
                <a:srgbClr val="FFFFFF"/>
              </a:solidFill>
            </a:endParaRPr>
          </a:p>
          <a:p>
            <a:pPr indent="-317500" lvl="0" marL="457200" rtl="0" algn="l">
              <a:spcBef>
                <a:spcPts val="0"/>
              </a:spcBef>
              <a:spcAft>
                <a:spcPts val="0"/>
              </a:spcAft>
              <a:buClr>
                <a:srgbClr val="FFFFFF"/>
              </a:buClr>
              <a:buSzPts val="1400"/>
              <a:buChar char="●"/>
            </a:pPr>
            <a:r>
              <a:rPr b="1" lang="fi" sz="1400">
                <a:solidFill>
                  <a:srgbClr val="FFFFFF"/>
                </a:solidFill>
              </a:rPr>
              <a:t>Voit verkostoitua  jäsentapahtumissa</a:t>
            </a:r>
            <a:endParaRPr b="1" sz="1400">
              <a:solidFill>
                <a:srgbClr val="FFFFFF"/>
              </a:solidFill>
            </a:endParaRPr>
          </a:p>
          <a:p>
            <a:pPr indent="-317500" lvl="0" marL="457200" rtl="0" algn="l">
              <a:spcBef>
                <a:spcPts val="0"/>
              </a:spcBef>
              <a:spcAft>
                <a:spcPts val="0"/>
              </a:spcAft>
              <a:buClr>
                <a:srgbClr val="FFFFFF"/>
              </a:buClr>
              <a:buSzPts val="1400"/>
              <a:buChar char="●"/>
            </a:pPr>
            <a:r>
              <a:rPr b="1" lang="fi" sz="1400">
                <a:solidFill>
                  <a:srgbClr val="FFFFFF"/>
                </a:solidFill>
              </a:rPr>
              <a:t>Saat lainata ICOM-korttia ja pääset MAL:n opintomatkoille</a:t>
            </a:r>
            <a:endParaRPr b="1" sz="1400">
              <a:solidFill>
                <a:srgbClr val="FFFFFF"/>
              </a:solidFill>
            </a:endParaRPr>
          </a:p>
          <a:p>
            <a:pPr indent="0" lvl="0" marL="457200" rtl="0" algn="l">
              <a:spcBef>
                <a:spcPts val="1600"/>
              </a:spcBef>
              <a:spcAft>
                <a:spcPts val="1600"/>
              </a:spcAft>
              <a:buNone/>
            </a:pPr>
            <a:r>
              <a:rPr b="1" lang="fi" sz="1400">
                <a:solidFill>
                  <a:srgbClr val="FFFFFF"/>
                </a:solidFill>
              </a:rPr>
              <a:t>Olemme tukenasi kehittyessäsi museoalan ammattilaiseksi!</a:t>
            </a:r>
            <a:endParaRPr b="1" sz="1400">
              <a:solidFill>
                <a:srgbClr val="FFFFFF"/>
              </a:solidFill>
            </a:endParaRPr>
          </a:p>
        </p:txBody>
      </p:sp>
      <p:sp>
        <p:nvSpPr>
          <p:cNvPr id="445" name="Google Shape;445;p72"/>
          <p:cNvSpPr/>
          <p:nvPr/>
        </p:nvSpPr>
        <p:spPr>
          <a:xfrm>
            <a:off x="4648225" y="480975"/>
            <a:ext cx="3874200" cy="4305600"/>
          </a:xfrm>
          <a:prstGeom prst="roundRect">
            <a:avLst>
              <a:gd fmla="val 16667" name="adj"/>
            </a:avLst>
          </a:prstGeom>
          <a:solidFill>
            <a:srgbClr val="201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2"/>
          <p:cNvSpPr txBox="1"/>
          <p:nvPr/>
        </p:nvSpPr>
        <p:spPr>
          <a:xfrm>
            <a:off x="4810900" y="1117125"/>
            <a:ext cx="3616800" cy="35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i" sz="1200">
                <a:solidFill>
                  <a:srgbClr val="FFFFFF"/>
                </a:solidFill>
                <a:latin typeface="Raleway"/>
                <a:ea typeface="Raleway"/>
                <a:cs typeface="Raleway"/>
                <a:sym typeface="Raleway"/>
              </a:rPr>
              <a:t>Taide- ja kulttuurialan </a:t>
            </a:r>
            <a:endParaRPr sz="1200">
              <a:solidFill>
                <a:srgbClr val="FFFFFF"/>
              </a:solidFill>
              <a:latin typeface="Raleway"/>
              <a:ea typeface="Raleway"/>
              <a:cs typeface="Raleway"/>
              <a:sym typeface="Raleway"/>
            </a:endParaRPr>
          </a:p>
          <a:p>
            <a:pPr indent="0" lvl="0" marL="0" rtl="0" algn="ctr">
              <a:spcBef>
                <a:spcPts val="0"/>
              </a:spcBef>
              <a:spcAft>
                <a:spcPts val="0"/>
              </a:spcAft>
              <a:buNone/>
            </a:pPr>
            <a:r>
              <a:rPr lang="fi" sz="1200">
                <a:solidFill>
                  <a:srgbClr val="FFFFFF"/>
                </a:solidFill>
                <a:latin typeface="Raleway"/>
                <a:ea typeface="Raleway"/>
                <a:cs typeface="Raleway"/>
                <a:sym typeface="Raleway"/>
              </a:rPr>
              <a:t>ammattijärjestö</a:t>
            </a:r>
            <a:endParaRPr sz="1200">
              <a:solidFill>
                <a:srgbClr val="FFFFFF"/>
              </a:solidFill>
              <a:latin typeface="Raleway"/>
              <a:ea typeface="Raleway"/>
              <a:cs typeface="Raleway"/>
              <a:sym typeface="Raleway"/>
            </a:endParaRPr>
          </a:p>
          <a:p>
            <a:pPr indent="0" lvl="0" marL="0" rtl="0" algn="l">
              <a:spcBef>
                <a:spcPts val="0"/>
              </a:spcBef>
              <a:spcAft>
                <a:spcPts val="0"/>
              </a:spcAft>
              <a:buNone/>
            </a:pPr>
            <a:r>
              <a:t/>
            </a:r>
            <a:endParaRPr sz="1200">
              <a:solidFill>
                <a:srgbClr val="FFFFFF"/>
              </a:solidFill>
              <a:latin typeface="Raleway"/>
              <a:ea typeface="Raleway"/>
              <a:cs typeface="Raleway"/>
              <a:sym typeface="Raleway"/>
            </a:endParaRPr>
          </a:p>
          <a:p>
            <a:pPr indent="0" lvl="0" marL="0" rtl="0" algn="l">
              <a:spcBef>
                <a:spcPts val="0"/>
              </a:spcBef>
              <a:spcAft>
                <a:spcPts val="0"/>
              </a:spcAft>
              <a:buNone/>
            </a:pPr>
            <a:r>
              <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fi" sz="1200">
                <a:solidFill>
                  <a:srgbClr val="FFFFFF"/>
                </a:solidFill>
                <a:latin typeface="Raleway"/>
                <a:ea typeface="Raleway"/>
                <a:cs typeface="Raleway"/>
                <a:sym typeface="Raleway"/>
              </a:rPr>
              <a:t>Liity n. 700 opiskelijajäsenen joukkoon!</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fi" sz="1200">
                <a:solidFill>
                  <a:srgbClr val="FFFFFF"/>
                </a:solidFill>
                <a:latin typeface="Raleway"/>
                <a:ea typeface="Raleway"/>
                <a:cs typeface="Raleway"/>
                <a:sym typeface="Raleway"/>
              </a:rPr>
              <a:t>Voit hakea TAKUtukea opinnäytetyöhösi</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fi" sz="1200">
                <a:solidFill>
                  <a:srgbClr val="FFFFFF"/>
                </a:solidFill>
                <a:latin typeface="Raleway"/>
                <a:ea typeface="Raleway"/>
                <a:cs typeface="Raleway"/>
                <a:sym typeface="Raleway"/>
              </a:rPr>
              <a:t>Saat taiteen ja kulttuurin alakohtaista neuvontaa työelämään liittyvissä asioissa </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fi" sz="1200">
                <a:solidFill>
                  <a:srgbClr val="FFFFFF"/>
                </a:solidFill>
                <a:latin typeface="Raleway"/>
                <a:ea typeface="Raleway"/>
                <a:cs typeface="Raleway"/>
                <a:sym typeface="Raleway"/>
              </a:rPr>
              <a:t>Voit hyödyntää tutkimukseen perustuvia palkkasuosituksia</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fi" sz="1200">
                <a:solidFill>
                  <a:srgbClr val="FFFFFF"/>
                </a:solidFill>
                <a:latin typeface="Raleway"/>
                <a:ea typeface="Raleway"/>
                <a:cs typeface="Raleway"/>
                <a:sym typeface="Raleway"/>
              </a:rPr>
              <a:t>Voit osallistua alakohtaisiin koulutuksiin, seminaareihin ja tapahtumiin</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fi" sz="1200">
                <a:solidFill>
                  <a:srgbClr val="FFFFFF"/>
                </a:solidFill>
                <a:latin typeface="Raleway"/>
                <a:ea typeface="Raleway"/>
                <a:cs typeface="Raleway"/>
                <a:sym typeface="Raleway"/>
              </a:rPr>
              <a:t>Saat tukea koulutuspoliittiseen edunvalvontaan TAKUn kopo-ohjelmasta</a:t>
            </a:r>
            <a:endParaRPr sz="1200">
              <a:solidFill>
                <a:srgbClr val="FFFFFF"/>
              </a:solidFill>
              <a:latin typeface="Raleway"/>
              <a:ea typeface="Raleway"/>
              <a:cs typeface="Raleway"/>
              <a:sym typeface="Raleway"/>
            </a:endParaRPr>
          </a:p>
          <a:p>
            <a:pPr indent="0" lvl="0" marL="0" rtl="0" algn="l">
              <a:spcBef>
                <a:spcPts val="0"/>
              </a:spcBef>
              <a:spcAft>
                <a:spcPts val="0"/>
              </a:spcAft>
              <a:buNone/>
            </a:pPr>
            <a:r>
              <a:t/>
            </a:r>
            <a:endParaRPr sz="1200">
              <a:solidFill>
                <a:srgbClr val="FFFFFF"/>
              </a:solidFill>
              <a:latin typeface="Raleway"/>
              <a:ea typeface="Raleway"/>
              <a:cs typeface="Raleway"/>
              <a:sym typeface="Raleway"/>
            </a:endParaRPr>
          </a:p>
          <a:p>
            <a:pPr indent="0" lvl="0" marL="0" rtl="0" algn="ctr">
              <a:spcBef>
                <a:spcPts val="0"/>
              </a:spcBef>
              <a:spcAft>
                <a:spcPts val="0"/>
              </a:spcAft>
              <a:buNone/>
            </a:pPr>
            <a:r>
              <a:rPr b="1" lang="fi" sz="1200">
                <a:solidFill>
                  <a:srgbClr val="FFFFFF"/>
                </a:solidFill>
                <a:latin typeface="Raleway"/>
                <a:ea typeface="Raleway"/>
                <a:cs typeface="Raleway"/>
                <a:sym typeface="Raleway"/>
              </a:rPr>
              <a:t>Lisäksi tarjoamme monialaiset verkostot </a:t>
            </a:r>
            <a:endParaRPr b="1" sz="1200">
              <a:solidFill>
                <a:srgbClr val="FFFFFF"/>
              </a:solidFill>
              <a:latin typeface="Raleway"/>
              <a:ea typeface="Raleway"/>
              <a:cs typeface="Raleway"/>
              <a:sym typeface="Raleway"/>
            </a:endParaRPr>
          </a:p>
          <a:p>
            <a:pPr indent="0" lvl="0" marL="0" rtl="0" algn="ctr">
              <a:spcBef>
                <a:spcPts val="0"/>
              </a:spcBef>
              <a:spcAft>
                <a:spcPts val="0"/>
              </a:spcAft>
              <a:buNone/>
            </a:pPr>
            <a:r>
              <a:rPr b="1" lang="fi" sz="1200">
                <a:solidFill>
                  <a:srgbClr val="FFFFFF"/>
                </a:solidFill>
                <a:latin typeface="Raleway"/>
                <a:ea typeface="Raleway"/>
                <a:cs typeface="Raleway"/>
                <a:sym typeface="Raleway"/>
              </a:rPr>
              <a:t>ja tukea koko urasi aikana opiskeluista työelämään!</a:t>
            </a:r>
            <a:endParaRPr b="1" sz="1200">
              <a:solidFill>
                <a:srgbClr val="FFFFFF"/>
              </a:solidFill>
              <a:latin typeface="Raleway"/>
              <a:ea typeface="Raleway"/>
              <a:cs typeface="Raleway"/>
              <a:sym typeface="Raleway"/>
            </a:endParaRPr>
          </a:p>
        </p:txBody>
      </p:sp>
      <p:pic>
        <p:nvPicPr>
          <p:cNvPr id="447" name="Google Shape;447;p72"/>
          <p:cNvPicPr preferRelativeResize="0"/>
          <p:nvPr/>
        </p:nvPicPr>
        <p:blipFill>
          <a:blip r:embed="rId4">
            <a:alphaModFix/>
          </a:blip>
          <a:stretch>
            <a:fillRect/>
          </a:stretch>
        </p:blipFill>
        <p:spPr>
          <a:xfrm>
            <a:off x="5364999" y="95700"/>
            <a:ext cx="2566850" cy="1467400"/>
          </a:xfrm>
          <a:prstGeom prst="rect">
            <a:avLst/>
          </a:prstGeom>
          <a:noFill/>
          <a:ln>
            <a:noFill/>
          </a:ln>
        </p:spPr>
      </p:pic>
      <p:pic>
        <p:nvPicPr>
          <p:cNvPr id="448" name="Google Shape;448;p72"/>
          <p:cNvPicPr preferRelativeResize="0"/>
          <p:nvPr/>
        </p:nvPicPr>
        <p:blipFill>
          <a:blip r:embed="rId5">
            <a:alphaModFix/>
          </a:blip>
          <a:stretch>
            <a:fillRect/>
          </a:stretch>
        </p:blipFill>
        <p:spPr>
          <a:xfrm>
            <a:off x="934525" y="-563925"/>
            <a:ext cx="3066200" cy="306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8"/>
          <p:cNvSpPr txBox="1"/>
          <p:nvPr>
            <p:ph idx="1" type="body"/>
          </p:nvPr>
        </p:nvSpPr>
        <p:spPr>
          <a:xfrm>
            <a:off x="311700" y="1851025"/>
            <a:ext cx="3744900" cy="3178500"/>
          </a:xfrm>
          <a:prstGeom prst="rect">
            <a:avLst/>
          </a:prstGeom>
        </p:spPr>
        <p:txBody>
          <a:bodyPr anchorCtr="0" anchor="t" bIns="91425" lIns="91425" spcFirstLastPara="1" rIns="91425" wrap="square" tIns="91425">
            <a:noAutofit/>
          </a:bodyPr>
          <a:lstStyle/>
          <a:p>
            <a:pPr indent="-127000" lvl="0" marL="228600" rtl="0" algn="l">
              <a:spcBef>
                <a:spcPts val="1000"/>
              </a:spcBef>
              <a:spcAft>
                <a:spcPts val="0"/>
              </a:spcAft>
              <a:buSzPts val="1200"/>
              <a:buChar char="•"/>
            </a:pPr>
            <a:r>
              <a:rPr lang="fi"/>
              <a:t>Kampanja l</a:t>
            </a:r>
            <a:r>
              <a:rPr lang="fi"/>
              <a:t>ähtökohtana vahvistaa humanistien arvostusta yhteiskunnassa ja työmarkkinoilla</a:t>
            </a:r>
            <a:endParaRPr/>
          </a:p>
          <a:p>
            <a:pPr indent="-127000" lvl="0" marL="228600" rtl="0" algn="l">
              <a:spcBef>
                <a:spcPts val="1000"/>
              </a:spcBef>
              <a:spcAft>
                <a:spcPts val="0"/>
              </a:spcAft>
              <a:buSzPts val="1200"/>
              <a:buChar char="•"/>
            </a:pPr>
            <a:r>
              <a:rPr lang="fi"/>
              <a:t>T</a:t>
            </a:r>
            <a:r>
              <a:rPr lang="fi"/>
              <a:t>oteutettu yhteistyössä Kieliasiantuntijoiden, MALn ja TAKUn kanssa</a:t>
            </a:r>
            <a:endParaRPr/>
          </a:p>
          <a:p>
            <a:pPr indent="-127000" lvl="0" marL="228600" rtl="0" algn="l">
              <a:spcBef>
                <a:spcPts val="1000"/>
              </a:spcBef>
              <a:spcAft>
                <a:spcPts val="0"/>
              </a:spcAft>
              <a:buSzPts val="1200"/>
              <a:buChar char="•"/>
            </a:pPr>
            <a:r>
              <a:rPr lang="fi"/>
              <a:t>Valikoitujen humanistien uratarinat/ajatukset omasta humanismista  ja seuraajien osallistaminen </a:t>
            </a:r>
            <a:r>
              <a:rPr lang="fi"/>
              <a:t>omilla tarinoilla #olenhumanisti </a:t>
            </a:r>
            <a:endParaRPr/>
          </a:p>
          <a:p>
            <a:pPr indent="-152400" lvl="1" marL="685800" rtl="0" algn="l">
              <a:spcBef>
                <a:spcPts val="1000"/>
              </a:spcBef>
              <a:spcAft>
                <a:spcPts val="0"/>
              </a:spcAft>
              <a:buSzPts val="1200"/>
              <a:buChar char="•"/>
            </a:pPr>
            <a:r>
              <a:rPr lang="fi"/>
              <a:t>ks. myös LinkedIn ja Twitter #olenhumanisti</a:t>
            </a:r>
            <a:endParaRPr/>
          </a:p>
          <a:p>
            <a:pPr indent="-127000" lvl="0" marL="228600" rtl="0" algn="l">
              <a:spcBef>
                <a:spcPts val="1000"/>
              </a:spcBef>
              <a:spcAft>
                <a:spcPts val="0"/>
              </a:spcAft>
              <a:buSzPts val="1200"/>
              <a:buChar char="•"/>
            </a:pPr>
            <a:r>
              <a:rPr lang="fi"/>
              <a:t>Kaikille humanisteille #olenhumanisti #sydämeltäänhumanisti #salaahumanisti #voisinollahumanisti #pöytälaatikkohumanisti #AMKhumanisti</a:t>
            </a:r>
            <a:endParaRPr/>
          </a:p>
        </p:txBody>
      </p:sp>
      <p:pic>
        <p:nvPicPr>
          <p:cNvPr id="238" name="Google Shape;238;p48"/>
          <p:cNvPicPr preferRelativeResize="0"/>
          <p:nvPr/>
        </p:nvPicPr>
        <p:blipFill>
          <a:blip r:embed="rId3">
            <a:alphaModFix/>
          </a:blip>
          <a:stretch>
            <a:fillRect/>
          </a:stretch>
        </p:blipFill>
        <p:spPr>
          <a:xfrm>
            <a:off x="4343400" y="285750"/>
            <a:ext cx="4552951" cy="4552951"/>
          </a:xfrm>
          <a:prstGeom prst="rect">
            <a:avLst/>
          </a:prstGeom>
          <a:noFill/>
          <a:ln>
            <a:noFill/>
          </a:ln>
        </p:spPr>
      </p:pic>
      <p:pic>
        <p:nvPicPr>
          <p:cNvPr id="239" name="Google Shape;239;p48"/>
          <p:cNvPicPr preferRelativeResize="0"/>
          <p:nvPr/>
        </p:nvPicPr>
        <p:blipFill>
          <a:blip r:embed="rId4">
            <a:alphaModFix/>
          </a:blip>
          <a:stretch>
            <a:fillRect/>
          </a:stretch>
        </p:blipFill>
        <p:spPr>
          <a:xfrm>
            <a:off x="227625" y="-2"/>
            <a:ext cx="3634749" cy="205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9"/>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Mikä MAL &amp; TAKU?</a:t>
            </a:r>
            <a:endParaRPr/>
          </a:p>
        </p:txBody>
      </p:sp>
      <p:sp>
        <p:nvSpPr>
          <p:cNvPr id="245" name="Google Shape;245;p49"/>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50"/>
          <p:cNvSpPr txBox="1"/>
          <p:nvPr>
            <p:ph type="title"/>
          </p:nvPr>
        </p:nvSpPr>
        <p:spPr>
          <a:xfrm>
            <a:off x="570000" y="445025"/>
            <a:ext cx="80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Yhteisö</a:t>
            </a:r>
            <a:endParaRPr/>
          </a:p>
        </p:txBody>
      </p:sp>
      <p:sp>
        <p:nvSpPr>
          <p:cNvPr id="251" name="Google Shape;251;p50"/>
          <p:cNvSpPr txBox="1"/>
          <p:nvPr>
            <p:ph idx="1" type="body"/>
          </p:nvPr>
        </p:nvSpPr>
        <p:spPr>
          <a:xfrm>
            <a:off x="-1257625" y="5343825"/>
            <a:ext cx="2008800" cy="1423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fi"/>
              <a:t>Jäsenten edunvalvontaa tehdään kaikilla kolmella organisaatiotasolla!</a:t>
            </a:r>
            <a:endParaRPr/>
          </a:p>
        </p:txBody>
      </p:sp>
      <p:sp>
        <p:nvSpPr>
          <p:cNvPr id="252" name="Google Shape;252;p50"/>
          <p:cNvSpPr/>
          <p:nvPr/>
        </p:nvSpPr>
        <p:spPr>
          <a:xfrm>
            <a:off x="846675" y="1457275"/>
            <a:ext cx="4148700" cy="638700"/>
          </a:xfrm>
          <a:prstGeom prst="round2SameRect">
            <a:avLst>
              <a:gd fmla="val 16667" name="adj1"/>
              <a:gd fmla="val 0" name="adj2"/>
            </a:avLst>
          </a:prstGeom>
          <a:solidFill>
            <a:srgbClr val="201C4F"/>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800">
                <a:solidFill>
                  <a:srgbClr val="FFFFFF"/>
                </a:solidFill>
                <a:latin typeface="Oswald"/>
                <a:ea typeface="Oswald"/>
                <a:cs typeface="Oswald"/>
                <a:sym typeface="Oswald"/>
              </a:rPr>
              <a:t>Akava</a:t>
            </a:r>
            <a:r>
              <a:rPr lang="fi" sz="1800">
                <a:solidFill>
                  <a:srgbClr val="FFFFFF"/>
                </a:solidFill>
                <a:latin typeface="Oswald"/>
                <a:ea typeface="Oswald"/>
                <a:cs typeface="Oswald"/>
                <a:sym typeface="Oswald"/>
              </a:rPr>
              <a:t> </a:t>
            </a:r>
            <a:br>
              <a:rPr lang="fi" sz="1800">
                <a:solidFill>
                  <a:srgbClr val="FFFFFF"/>
                </a:solidFill>
                <a:latin typeface="Oswald"/>
                <a:ea typeface="Oswald"/>
                <a:cs typeface="Oswald"/>
                <a:sym typeface="Oswald"/>
              </a:rPr>
            </a:br>
            <a:r>
              <a:rPr lang="fi" sz="1200">
                <a:solidFill>
                  <a:srgbClr val="FFFFFF"/>
                </a:solidFill>
                <a:latin typeface="Oswald"/>
                <a:ea typeface="Oswald"/>
                <a:cs typeface="Oswald"/>
                <a:sym typeface="Oswald"/>
              </a:rPr>
              <a:t>korkeakoulutettujen työmarkkinakeskusjärjestö</a:t>
            </a:r>
            <a:endParaRPr sz="1200">
              <a:solidFill>
                <a:srgbClr val="FFFFFF"/>
              </a:solidFill>
              <a:latin typeface="Oswald"/>
              <a:ea typeface="Oswald"/>
              <a:cs typeface="Oswald"/>
              <a:sym typeface="Oswald"/>
            </a:endParaRPr>
          </a:p>
        </p:txBody>
      </p:sp>
      <p:sp>
        <p:nvSpPr>
          <p:cNvPr id="253" name="Google Shape;253;p50"/>
          <p:cNvSpPr/>
          <p:nvPr/>
        </p:nvSpPr>
        <p:spPr>
          <a:xfrm>
            <a:off x="846750" y="2350225"/>
            <a:ext cx="1647300" cy="1661100"/>
          </a:xfrm>
          <a:prstGeom prst="rect">
            <a:avLst/>
          </a:prstGeom>
          <a:solidFill>
            <a:srgbClr val="FFFFFF">
              <a:alpha val="90380"/>
            </a:srgbClr>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lt1"/>
              </a:solidFill>
              <a:latin typeface="Oswald"/>
              <a:ea typeface="Oswald"/>
              <a:cs typeface="Oswald"/>
              <a:sym typeface="Oswald"/>
            </a:endParaRPr>
          </a:p>
          <a:p>
            <a:pPr indent="0" lvl="0" marL="0" rtl="0" algn="ctr">
              <a:spcBef>
                <a:spcPts val="0"/>
              </a:spcBef>
              <a:spcAft>
                <a:spcPts val="0"/>
              </a:spcAft>
              <a:buNone/>
            </a:pPr>
            <a:br>
              <a:rPr lang="fi">
                <a:solidFill>
                  <a:schemeClr val="lt1"/>
                </a:solidFill>
                <a:latin typeface="Oswald"/>
                <a:ea typeface="Oswald"/>
                <a:cs typeface="Oswald"/>
                <a:sym typeface="Oswald"/>
              </a:rPr>
            </a:br>
            <a:endParaRPr>
              <a:solidFill>
                <a:schemeClr val="lt1"/>
              </a:solidFill>
              <a:latin typeface="Oswald"/>
              <a:ea typeface="Oswald"/>
              <a:cs typeface="Oswald"/>
              <a:sym typeface="Oswald"/>
            </a:endParaRPr>
          </a:p>
          <a:p>
            <a:pPr indent="0" lvl="0" marL="0" rtl="0" algn="ctr">
              <a:spcBef>
                <a:spcPts val="0"/>
              </a:spcBef>
              <a:spcAft>
                <a:spcPts val="0"/>
              </a:spcAft>
              <a:buNone/>
            </a:pPr>
            <a:r>
              <a:rPr lang="fi" sz="1200">
                <a:solidFill>
                  <a:schemeClr val="dk1"/>
                </a:solidFill>
                <a:latin typeface="Oswald"/>
                <a:ea typeface="Oswald"/>
                <a:cs typeface="Oswald"/>
                <a:sym typeface="Oswald"/>
              </a:rPr>
              <a:t>monialainen ammattiliitto ja palvelujärjestö, johon kuuluu 22 itsenäistä jäsenyhdistystä</a:t>
            </a:r>
            <a:endParaRPr sz="1200">
              <a:solidFill>
                <a:schemeClr val="dk1"/>
              </a:solidFill>
              <a:latin typeface="Oswald"/>
              <a:ea typeface="Oswald"/>
              <a:cs typeface="Oswald"/>
              <a:sym typeface="Oswald"/>
            </a:endParaRPr>
          </a:p>
        </p:txBody>
      </p:sp>
      <p:sp>
        <p:nvSpPr>
          <p:cNvPr id="254" name="Google Shape;254;p50"/>
          <p:cNvSpPr/>
          <p:nvPr/>
        </p:nvSpPr>
        <p:spPr>
          <a:xfrm>
            <a:off x="2986600" y="2334700"/>
            <a:ext cx="2008800" cy="785100"/>
          </a:xfrm>
          <a:prstGeom prst="roundRect">
            <a:avLst>
              <a:gd fmla="val 16667" name="adj"/>
            </a:avLst>
          </a:prstGeom>
          <a:solidFill>
            <a:srgbClr val="7CD2CB"/>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Oswald"/>
              <a:ea typeface="Oswald"/>
              <a:cs typeface="Oswald"/>
              <a:sym typeface="Oswald"/>
            </a:endParaRPr>
          </a:p>
        </p:txBody>
      </p:sp>
      <p:sp>
        <p:nvSpPr>
          <p:cNvPr id="255" name="Google Shape;255;p50"/>
          <p:cNvSpPr/>
          <p:nvPr/>
        </p:nvSpPr>
        <p:spPr>
          <a:xfrm>
            <a:off x="2986575" y="3210625"/>
            <a:ext cx="2008800" cy="785100"/>
          </a:xfrm>
          <a:prstGeom prst="roundRect">
            <a:avLst>
              <a:gd fmla="val 16667" name="adj"/>
            </a:avLst>
          </a:prstGeom>
          <a:solidFill>
            <a:srgbClr val="7CD2CB"/>
          </a:solidFill>
          <a:ln cap="flat" cmpd="sng" w="9525">
            <a:solidFill>
              <a:srgbClr val="201C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Raleway"/>
              <a:ea typeface="Raleway"/>
              <a:cs typeface="Raleway"/>
              <a:sym typeface="Raleway"/>
            </a:endParaRPr>
          </a:p>
          <a:p>
            <a:pPr indent="0" lvl="0" marL="0" rtl="0" algn="ctr">
              <a:spcBef>
                <a:spcPts val="0"/>
              </a:spcBef>
              <a:spcAft>
                <a:spcPts val="0"/>
              </a:spcAft>
              <a:buNone/>
            </a:pPr>
            <a:r>
              <a:t/>
            </a:r>
            <a:endParaRPr sz="800">
              <a:solidFill>
                <a:schemeClr val="lt1"/>
              </a:solidFill>
              <a:latin typeface="Raleway"/>
              <a:ea typeface="Raleway"/>
              <a:cs typeface="Raleway"/>
              <a:sym typeface="Raleway"/>
            </a:endParaRPr>
          </a:p>
          <a:p>
            <a:pPr indent="0" lvl="0" marL="0" rtl="0" algn="ctr">
              <a:spcBef>
                <a:spcPts val="0"/>
              </a:spcBef>
              <a:spcAft>
                <a:spcPts val="0"/>
              </a:spcAft>
              <a:buNone/>
            </a:pPr>
            <a:r>
              <a:t/>
            </a:r>
            <a:endParaRPr sz="800">
              <a:solidFill>
                <a:schemeClr val="lt1"/>
              </a:solidFill>
              <a:latin typeface="Raleway"/>
              <a:ea typeface="Raleway"/>
              <a:cs typeface="Raleway"/>
              <a:sym typeface="Raleway"/>
            </a:endParaRPr>
          </a:p>
          <a:p>
            <a:pPr indent="0" lvl="0" marL="0" rtl="0" algn="ctr">
              <a:spcBef>
                <a:spcPts val="0"/>
              </a:spcBef>
              <a:spcAft>
                <a:spcPts val="0"/>
              </a:spcAft>
              <a:buNone/>
            </a:pPr>
            <a:r>
              <a:rPr lang="fi" sz="800">
                <a:solidFill>
                  <a:schemeClr val="lt1"/>
                </a:solidFill>
                <a:latin typeface="Raleway"/>
                <a:ea typeface="Raleway"/>
                <a:cs typeface="Raleway"/>
                <a:sym typeface="Raleway"/>
              </a:rPr>
              <a:t>Taide- ja kulttuurialan ammattijärjestö </a:t>
            </a:r>
            <a:endParaRPr sz="800">
              <a:solidFill>
                <a:schemeClr val="lt1"/>
              </a:solidFill>
              <a:latin typeface="Raleway"/>
              <a:ea typeface="Raleway"/>
              <a:cs typeface="Raleway"/>
              <a:sym typeface="Raleway"/>
            </a:endParaRPr>
          </a:p>
        </p:txBody>
      </p:sp>
      <p:cxnSp>
        <p:nvCxnSpPr>
          <p:cNvPr id="256" name="Google Shape;256;p50"/>
          <p:cNvCxnSpPr/>
          <p:nvPr/>
        </p:nvCxnSpPr>
        <p:spPr>
          <a:xfrm>
            <a:off x="1670250" y="2111500"/>
            <a:ext cx="300" cy="223200"/>
          </a:xfrm>
          <a:prstGeom prst="straightConnector1">
            <a:avLst/>
          </a:prstGeom>
          <a:noFill/>
          <a:ln cap="flat" cmpd="sng" w="19050">
            <a:solidFill>
              <a:srgbClr val="201C4F"/>
            </a:solidFill>
            <a:prstDash val="solid"/>
            <a:round/>
            <a:headEnd len="med" w="med" type="none"/>
            <a:tailEnd len="med" w="med" type="none"/>
          </a:ln>
        </p:spPr>
      </p:cxnSp>
      <p:cxnSp>
        <p:nvCxnSpPr>
          <p:cNvPr id="257" name="Google Shape;257;p50"/>
          <p:cNvCxnSpPr>
            <a:stCxn id="253" idx="3"/>
            <a:endCxn id="254" idx="1"/>
          </p:cNvCxnSpPr>
          <p:nvPr/>
        </p:nvCxnSpPr>
        <p:spPr>
          <a:xfrm flipH="1" rot="10800000">
            <a:off x="2494050" y="2727175"/>
            <a:ext cx="492600" cy="453600"/>
          </a:xfrm>
          <a:prstGeom prst="straightConnector1">
            <a:avLst/>
          </a:prstGeom>
          <a:noFill/>
          <a:ln cap="flat" cmpd="sng" w="19050">
            <a:solidFill>
              <a:srgbClr val="201C4F"/>
            </a:solidFill>
            <a:prstDash val="solid"/>
            <a:round/>
            <a:headEnd len="med" w="med" type="none"/>
            <a:tailEnd len="med" w="med" type="none"/>
          </a:ln>
        </p:spPr>
      </p:cxnSp>
      <p:cxnSp>
        <p:nvCxnSpPr>
          <p:cNvPr id="258" name="Google Shape;258;p50"/>
          <p:cNvCxnSpPr>
            <a:stCxn id="255" idx="1"/>
            <a:endCxn id="253" idx="3"/>
          </p:cNvCxnSpPr>
          <p:nvPr/>
        </p:nvCxnSpPr>
        <p:spPr>
          <a:xfrm rot="10800000">
            <a:off x="2493975" y="3180775"/>
            <a:ext cx="492600" cy="422400"/>
          </a:xfrm>
          <a:prstGeom prst="straightConnector1">
            <a:avLst/>
          </a:prstGeom>
          <a:noFill/>
          <a:ln cap="flat" cmpd="sng" w="19050">
            <a:solidFill>
              <a:srgbClr val="201C4F"/>
            </a:solidFill>
            <a:prstDash val="solid"/>
            <a:round/>
            <a:headEnd len="med" w="med" type="none"/>
            <a:tailEnd len="med" w="med" type="none"/>
          </a:ln>
        </p:spPr>
      </p:cxnSp>
      <p:sp>
        <p:nvSpPr>
          <p:cNvPr id="259" name="Google Shape;259;p50"/>
          <p:cNvSpPr/>
          <p:nvPr/>
        </p:nvSpPr>
        <p:spPr>
          <a:xfrm>
            <a:off x="1581025" y="5343825"/>
            <a:ext cx="2147400" cy="2147400"/>
          </a:xfrm>
          <a:prstGeom prst="ellipse">
            <a:avLst/>
          </a:prstGeom>
          <a:solidFill>
            <a:srgbClr val="7CD2CB"/>
          </a:solidFill>
          <a:ln cap="flat" cmpd="sng" w="9525">
            <a:solidFill>
              <a:srgbClr val="201C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i" sz="1300">
                <a:solidFill>
                  <a:schemeClr val="lt1"/>
                </a:solidFill>
                <a:latin typeface="Oswald"/>
                <a:ea typeface="Oswald"/>
                <a:cs typeface="Oswald"/>
                <a:sym typeface="Oswald"/>
              </a:rPr>
              <a:t>Erityiskoulutettujen työttömyyskassa </a:t>
            </a:r>
            <a:r>
              <a:rPr lang="fi" sz="1300">
                <a:solidFill>
                  <a:srgbClr val="201C4F"/>
                </a:solidFill>
                <a:latin typeface="Oswald"/>
                <a:ea typeface="Oswald"/>
                <a:cs typeface="Oswald"/>
                <a:sym typeface="Oswald"/>
              </a:rPr>
              <a:t>ERKO</a:t>
            </a:r>
            <a:r>
              <a:rPr lang="fi" sz="1300">
                <a:solidFill>
                  <a:schemeClr val="lt1"/>
                </a:solidFill>
                <a:latin typeface="Oswald"/>
                <a:ea typeface="Oswald"/>
                <a:cs typeface="Oswald"/>
                <a:sym typeface="Oswald"/>
              </a:rPr>
              <a:t> vastaa jäsenten työttömyysturvasta</a:t>
            </a:r>
            <a:endParaRPr sz="1300">
              <a:solidFill>
                <a:schemeClr val="lt1"/>
              </a:solidFill>
              <a:latin typeface="Oswald"/>
              <a:ea typeface="Oswald"/>
              <a:cs typeface="Oswald"/>
              <a:sym typeface="Oswald"/>
            </a:endParaRPr>
          </a:p>
        </p:txBody>
      </p:sp>
      <p:sp>
        <p:nvSpPr>
          <p:cNvPr id="260" name="Google Shape;260;p50"/>
          <p:cNvSpPr/>
          <p:nvPr/>
        </p:nvSpPr>
        <p:spPr>
          <a:xfrm rot="10800000">
            <a:off x="5316875" y="2228800"/>
            <a:ext cx="3063000" cy="891000"/>
          </a:xfrm>
          <a:prstGeom prst="homePlate">
            <a:avLst>
              <a:gd fmla="val 50000" name="adj"/>
            </a:avLst>
          </a:prstGeom>
          <a:solidFill>
            <a:srgbClr val="7CD2CB"/>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0"/>
          <p:cNvSpPr/>
          <p:nvPr/>
        </p:nvSpPr>
        <p:spPr>
          <a:xfrm rot="10800000">
            <a:off x="5316875" y="3210600"/>
            <a:ext cx="3063000" cy="884100"/>
          </a:xfrm>
          <a:prstGeom prst="homePlate">
            <a:avLst>
              <a:gd fmla="val 50000" name="adj"/>
            </a:avLst>
          </a:prstGeom>
          <a:solidFill>
            <a:srgbClr val="7CD2CB"/>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0"/>
          <p:cNvSpPr txBox="1"/>
          <p:nvPr/>
        </p:nvSpPr>
        <p:spPr>
          <a:xfrm>
            <a:off x="5769575" y="2265850"/>
            <a:ext cx="26103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200">
                <a:latin typeface="Oswald"/>
                <a:ea typeface="Oswald"/>
                <a:cs typeface="Oswald"/>
                <a:sym typeface="Oswald"/>
              </a:rPr>
              <a:t>amanuenssi, tutkija, museolehtori, </a:t>
            </a:r>
            <a:endParaRPr sz="1200">
              <a:latin typeface="Oswald"/>
              <a:ea typeface="Oswald"/>
              <a:cs typeface="Oswald"/>
              <a:sym typeface="Oswald"/>
            </a:endParaRPr>
          </a:p>
          <a:p>
            <a:pPr indent="0" lvl="0" marL="0" rtl="0" algn="l">
              <a:spcBef>
                <a:spcPts val="0"/>
              </a:spcBef>
              <a:spcAft>
                <a:spcPts val="0"/>
              </a:spcAft>
              <a:buNone/>
            </a:pPr>
            <a:r>
              <a:rPr lang="fi" sz="1200">
                <a:latin typeface="Oswald"/>
                <a:ea typeface="Oswald"/>
                <a:cs typeface="Oswald"/>
                <a:sym typeface="Oswald"/>
              </a:rPr>
              <a:t>museonjohtaja, opas, rakennustutkija, konservaattori —&gt; valtio, kunta, yksityinen (omat tesit)</a:t>
            </a:r>
            <a:endParaRPr sz="1200">
              <a:latin typeface="Oswald"/>
              <a:ea typeface="Oswald"/>
              <a:cs typeface="Oswald"/>
              <a:sym typeface="Oswald"/>
            </a:endParaRPr>
          </a:p>
        </p:txBody>
      </p:sp>
      <p:sp>
        <p:nvSpPr>
          <p:cNvPr id="263" name="Google Shape;263;p50"/>
          <p:cNvSpPr txBox="1"/>
          <p:nvPr/>
        </p:nvSpPr>
        <p:spPr>
          <a:xfrm>
            <a:off x="5769550" y="3180775"/>
            <a:ext cx="2610300" cy="10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200">
                <a:latin typeface="Oswald"/>
                <a:ea typeface="Oswald"/>
                <a:cs typeface="Oswald"/>
                <a:sym typeface="Oswald"/>
              </a:rPr>
              <a:t>tuottaja, koordinaattori, suunnittelija, </a:t>
            </a:r>
            <a:endParaRPr sz="1200">
              <a:latin typeface="Oswald"/>
              <a:ea typeface="Oswald"/>
              <a:cs typeface="Oswald"/>
              <a:sym typeface="Oswald"/>
            </a:endParaRPr>
          </a:p>
          <a:p>
            <a:pPr indent="0" lvl="0" marL="0" rtl="0" algn="l">
              <a:spcBef>
                <a:spcPts val="0"/>
              </a:spcBef>
              <a:spcAft>
                <a:spcPts val="0"/>
              </a:spcAft>
              <a:buNone/>
            </a:pPr>
            <a:r>
              <a:rPr lang="fi" sz="1200">
                <a:latin typeface="Oswald"/>
                <a:ea typeface="Oswald"/>
                <a:cs typeface="Oswald"/>
                <a:sym typeface="Oswald"/>
              </a:rPr>
              <a:t>asiantuntija, toiminnanjohtaja, tutkija</a:t>
            </a:r>
            <a:endParaRPr sz="1200">
              <a:latin typeface="Oswald"/>
              <a:ea typeface="Oswald"/>
              <a:cs typeface="Oswald"/>
              <a:sym typeface="Oswald"/>
            </a:endParaRPr>
          </a:p>
          <a:p>
            <a:pPr indent="0" lvl="0" marL="0" rtl="0" algn="l">
              <a:spcBef>
                <a:spcPts val="0"/>
              </a:spcBef>
              <a:spcAft>
                <a:spcPts val="0"/>
              </a:spcAft>
              <a:buNone/>
            </a:pPr>
            <a:r>
              <a:rPr lang="fi" sz="1200">
                <a:latin typeface="Oswald"/>
                <a:ea typeface="Oswald"/>
                <a:cs typeface="Oswald"/>
                <a:sym typeface="Oswald"/>
              </a:rPr>
              <a:t>→ kunta &amp; valtio (TES), yksityinen, järjestöt</a:t>
            </a:r>
            <a:r>
              <a:rPr lang="fi" sz="1200">
                <a:solidFill>
                  <a:schemeClr val="dk1"/>
                </a:solidFill>
                <a:latin typeface="Oswald"/>
                <a:ea typeface="Oswald"/>
                <a:cs typeface="Oswald"/>
                <a:sym typeface="Oswald"/>
              </a:rPr>
              <a:t>,</a:t>
            </a:r>
            <a:r>
              <a:rPr lang="fi" sz="1200">
                <a:latin typeface="Oswald"/>
                <a:ea typeface="Oswald"/>
                <a:cs typeface="Oswald"/>
                <a:sym typeface="Oswald"/>
              </a:rPr>
              <a:t> hankkeet, itsensätyöllistäjät</a:t>
            </a:r>
            <a:endParaRPr sz="1200">
              <a:latin typeface="Oswald"/>
              <a:ea typeface="Oswald"/>
              <a:cs typeface="Oswald"/>
              <a:sym typeface="Oswald"/>
            </a:endParaRPr>
          </a:p>
        </p:txBody>
      </p:sp>
      <p:pic>
        <p:nvPicPr>
          <p:cNvPr id="264" name="Google Shape;264;p50"/>
          <p:cNvPicPr preferRelativeResize="0"/>
          <p:nvPr/>
        </p:nvPicPr>
        <p:blipFill rotWithShape="1">
          <a:blip r:embed="rId3">
            <a:alphaModFix/>
          </a:blip>
          <a:srcRect b="27815" l="0" r="1078" t="32909"/>
          <a:stretch/>
        </p:blipFill>
        <p:spPr>
          <a:xfrm>
            <a:off x="3167325" y="3281650"/>
            <a:ext cx="1647300" cy="373900"/>
          </a:xfrm>
          <a:prstGeom prst="rect">
            <a:avLst/>
          </a:prstGeom>
          <a:noFill/>
          <a:ln>
            <a:noFill/>
          </a:ln>
        </p:spPr>
      </p:pic>
      <p:pic>
        <p:nvPicPr>
          <p:cNvPr id="265" name="Google Shape;265;p50"/>
          <p:cNvPicPr preferRelativeResize="0"/>
          <p:nvPr/>
        </p:nvPicPr>
        <p:blipFill rotWithShape="1">
          <a:blip r:embed="rId4">
            <a:alphaModFix/>
          </a:blip>
          <a:srcRect b="30614" l="0" r="0" t="28986"/>
          <a:stretch/>
        </p:blipFill>
        <p:spPr>
          <a:xfrm>
            <a:off x="3038525" y="2342463"/>
            <a:ext cx="1904950" cy="769575"/>
          </a:xfrm>
          <a:prstGeom prst="rect">
            <a:avLst/>
          </a:prstGeom>
          <a:noFill/>
          <a:ln>
            <a:noFill/>
          </a:ln>
        </p:spPr>
      </p:pic>
      <p:pic>
        <p:nvPicPr>
          <p:cNvPr id="266" name="Google Shape;266;p50"/>
          <p:cNvPicPr preferRelativeResize="0"/>
          <p:nvPr/>
        </p:nvPicPr>
        <p:blipFill rotWithShape="1">
          <a:blip r:embed="rId5">
            <a:alphaModFix/>
          </a:blip>
          <a:srcRect b="35225" l="18261" r="17529" t="34106"/>
          <a:stretch/>
        </p:blipFill>
        <p:spPr>
          <a:xfrm>
            <a:off x="951475" y="2571747"/>
            <a:ext cx="1363729" cy="37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51"/>
          <p:cNvSpPr txBox="1"/>
          <p:nvPr>
            <p:ph type="title"/>
          </p:nvPr>
        </p:nvSpPr>
        <p:spPr>
          <a:xfrm>
            <a:off x="225300" y="229200"/>
            <a:ext cx="417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MAL on...</a:t>
            </a:r>
            <a:endParaRPr/>
          </a:p>
        </p:txBody>
      </p:sp>
      <p:sp>
        <p:nvSpPr>
          <p:cNvPr id="272" name="Google Shape;272;p51"/>
          <p:cNvSpPr txBox="1"/>
          <p:nvPr>
            <p:ph idx="1" type="body"/>
          </p:nvPr>
        </p:nvSpPr>
        <p:spPr>
          <a:xfrm>
            <a:off x="225300" y="801900"/>
            <a:ext cx="4170300" cy="4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400"/>
              <a:t>museo- ja kulttuuriperintöalalla työskentelevien sekä alalle opiskelevien ammattijärjestö ja  alan työelämän asiantuntija</a:t>
            </a:r>
            <a:endParaRPr sz="1400"/>
          </a:p>
          <a:p>
            <a:pPr indent="0" lvl="0" marL="0" rtl="0" algn="l">
              <a:lnSpc>
                <a:spcPct val="100000"/>
              </a:lnSpc>
              <a:spcBef>
                <a:spcPts val="1600"/>
              </a:spcBef>
              <a:spcAft>
                <a:spcPts val="0"/>
              </a:spcAft>
              <a:buNone/>
            </a:pPr>
            <a:r>
              <a:rPr lang="fi" sz="1400"/>
              <a:t>Museoammattilaiset ovat sekä kulttuuriperintöalan erityisasiantuntjoita että laaja-alaisia moniosaajia</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fi" sz="1400"/>
              <a:t>MAL:n jäsenet työskentelevät pääasiassa kulttuurihistoriallisissa sekä erikois- ja taidemuseoissa</a:t>
            </a:r>
            <a:endParaRPr sz="1400"/>
          </a:p>
        </p:txBody>
      </p:sp>
      <p:pic>
        <p:nvPicPr>
          <p:cNvPr id="273" name="Google Shape;273;p51"/>
          <p:cNvPicPr preferRelativeResize="0"/>
          <p:nvPr/>
        </p:nvPicPr>
        <p:blipFill>
          <a:blip r:embed="rId3">
            <a:alphaModFix/>
          </a:blip>
          <a:stretch>
            <a:fillRect/>
          </a:stretch>
        </p:blipFill>
        <p:spPr>
          <a:xfrm>
            <a:off x="394425" y="2716250"/>
            <a:ext cx="3832051" cy="2155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52"/>
          <p:cNvSpPr txBox="1"/>
          <p:nvPr>
            <p:ph type="title"/>
          </p:nvPr>
        </p:nvSpPr>
        <p:spPr>
          <a:xfrm>
            <a:off x="652025" y="234925"/>
            <a:ext cx="578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solidFill>
                  <a:srgbClr val="FE5151"/>
                </a:solidFill>
              </a:rPr>
              <a:t>TAKU on...</a:t>
            </a:r>
            <a:endParaRPr>
              <a:solidFill>
                <a:srgbClr val="FE5151"/>
              </a:solidFill>
            </a:endParaRPr>
          </a:p>
        </p:txBody>
      </p:sp>
      <p:sp>
        <p:nvSpPr>
          <p:cNvPr id="279" name="Google Shape;279;p52"/>
          <p:cNvSpPr txBox="1"/>
          <p:nvPr>
            <p:ph idx="1" type="body"/>
          </p:nvPr>
        </p:nvSpPr>
        <p:spPr>
          <a:xfrm>
            <a:off x="652025" y="846875"/>
            <a:ext cx="5782200" cy="166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400"/>
              <a:t>taide- ja kulttuurialalla työskentelevien ja alaa opiskelevien ammattijärjestö sekä asiantuntija alan työelämän kysymyksissä</a:t>
            </a:r>
            <a:endParaRPr sz="1400"/>
          </a:p>
          <a:p>
            <a:pPr indent="0" lvl="0" marL="457200" rtl="0" algn="l">
              <a:spcBef>
                <a:spcPts val="0"/>
              </a:spcBef>
              <a:spcAft>
                <a:spcPts val="0"/>
              </a:spcAft>
              <a:buNone/>
            </a:pPr>
            <a:r>
              <a:rPr lang="fi" sz="1100"/>
              <a:t>→ opiskelijalle, palkansaajalle, freelancerille, ammatinharjoittajalle, yrittäjälle tai kaikkia näitä sekoittavalle monityöläiselle.</a:t>
            </a:r>
            <a:endParaRPr sz="1100"/>
          </a:p>
          <a:p>
            <a:pPr indent="0" lvl="0" marL="0" rtl="0" algn="l">
              <a:spcBef>
                <a:spcPts val="1000"/>
              </a:spcBef>
              <a:spcAft>
                <a:spcPts val="0"/>
              </a:spcAft>
              <a:buNone/>
            </a:pPr>
            <a:r>
              <a:rPr lang="fi" sz="1400"/>
              <a:t>TAKUn jäsenet toimivat mm. taiteen välittäjinä ja tekijöinä, taide- ja kulttuurialan asiantuntijoina sekä tutkimustyössä. </a:t>
            </a:r>
            <a:endParaRPr sz="1400"/>
          </a:p>
          <a:p>
            <a:pPr indent="0" lvl="0" marL="0" rtl="0" algn="l">
              <a:spcBef>
                <a:spcPts val="1600"/>
              </a:spcBef>
              <a:spcAft>
                <a:spcPts val="1600"/>
              </a:spcAft>
              <a:buNone/>
            </a:pPr>
            <a:r>
              <a:t/>
            </a:r>
            <a:endParaRPr sz="1400"/>
          </a:p>
        </p:txBody>
      </p:sp>
      <p:sp>
        <p:nvSpPr>
          <p:cNvPr id="280" name="Google Shape;280;p52"/>
          <p:cNvSpPr/>
          <p:nvPr/>
        </p:nvSpPr>
        <p:spPr>
          <a:xfrm>
            <a:off x="735687" y="5294675"/>
            <a:ext cx="1645200" cy="585900"/>
          </a:xfrm>
          <a:prstGeom prst="roundRect">
            <a:avLst>
              <a:gd fmla="val 16667" name="adj"/>
            </a:avLst>
          </a:prstGeom>
          <a:solidFill>
            <a:srgbClr val="FE515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FFFFFF"/>
                </a:solidFill>
                <a:latin typeface="Raleway"/>
                <a:ea typeface="Raleway"/>
                <a:cs typeface="Raleway"/>
                <a:sym typeface="Raleway"/>
              </a:rPr>
              <a:t>Sisällöntuottajat </a:t>
            </a:r>
            <a:br>
              <a:rPr b="1" lang="fi" sz="1200">
                <a:solidFill>
                  <a:srgbClr val="FFFFFF"/>
                </a:solidFill>
                <a:latin typeface="Raleway"/>
                <a:ea typeface="Raleway"/>
                <a:cs typeface="Raleway"/>
                <a:sym typeface="Raleway"/>
              </a:rPr>
            </a:br>
            <a:r>
              <a:rPr b="1" lang="fi" sz="1200">
                <a:solidFill>
                  <a:srgbClr val="FFFFFF"/>
                </a:solidFill>
                <a:latin typeface="Raleway"/>
                <a:ea typeface="Raleway"/>
                <a:cs typeface="Raleway"/>
                <a:sym typeface="Raleway"/>
              </a:rPr>
              <a:t>Taiteen ydin</a:t>
            </a:r>
            <a:endParaRPr b="1" sz="1200">
              <a:solidFill>
                <a:srgbClr val="FFFFFF"/>
              </a:solidFill>
              <a:latin typeface="Raleway"/>
              <a:ea typeface="Raleway"/>
              <a:cs typeface="Raleway"/>
              <a:sym typeface="Raleway"/>
            </a:endParaRPr>
          </a:p>
        </p:txBody>
      </p:sp>
      <p:sp>
        <p:nvSpPr>
          <p:cNvPr id="281" name="Google Shape;281;p52"/>
          <p:cNvSpPr/>
          <p:nvPr/>
        </p:nvSpPr>
        <p:spPr>
          <a:xfrm>
            <a:off x="2451079" y="5294675"/>
            <a:ext cx="1645200" cy="585900"/>
          </a:xfrm>
          <a:prstGeom prst="roundRect">
            <a:avLst>
              <a:gd fmla="val 16667" name="adj"/>
            </a:avLst>
          </a:prstGeom>
          <a:solidFill>
            <a:srgbClr val="FE515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FFFFFF"/>
                </a:solidFill>
              </a:rPr>
              <a:t>Välittäjät</a:t>
            </a:r>
            <a:br>
              <a:rPr b="1" lang="fi" sz="1200">
                <a:solidFill>
                  <a:srgbClr val="FFFFFF"/>
                </a:solidFill>
              </a:rPr>
            </a:br>
            <a:r>
              <a:rPr b="1" lang="fi" sz="1200">
                <a:solidFill>
                  <a:srgbClr val="FFFFFF"/>
                </a:solidFill>
              </a:rPr>
              <a:t>Mahdollistajat</a:t>
            </a:r>
            <a:endParaRPr b="1" sz="1200">
              <a:solidFill>
                <a:srgbClr val="FFFFFF"/>
              </a:solidFill>
            </a:endParaRPr>
          </a:p>
        </p:txBody>
      </p:sp>
      <p:sp>
        <p:nvSpPr>
          <p:cNvPr id="282" name="Google Shape;282;p52"/>
          <p:cNvSpPr/>
          <p:nvPr/>
        </p:nvSpPr>
        <p:spPr>
          <a:xfrm>
            <a:off x="4184523" y="5294663"/>
            <a:ext cx="1645200" cy="585900"/>
          </a:xfrm>
          <a:prstGeom prst="roundRect">
            <a:avLst>
              <a:gd fmla="val 16667" name="adj"/>
            </a:avLst>
          </a:prstGeom>
          <a:solidFill>
            <a:srgbClr val="FE515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FFFFFF"/>
                </a:solidFill>
                <a:latin typeface="Raleway"/>
                <a:ea typeface="Raleway"/>
                <a:cs typeface="Raleway"/>
                <a:sym typeface="Raleway"/>
              </a:rPr>
              <a:t>Hallinto</a:t>
            </a:r>
            <a:br>
              <a:rPr b="1" lang="fi" sz="1200">
                <a:solidFill>
                  <a:srgbClr val="FFFFFF"/>
                </a:solidFill>
                <a:latin typeface="Raleway"/>
                <a:ea typeface="Raleway"/>
                <a:cs typeface="Raleway"/>
                <a:sym typeface="Raleway"/>
              </a:rPr>
            </a:br>
            <a:r>
              <a:rPr b="1" lang="fi" sz="1200">
                <a:solidFill>
                  <a:srgbClr val="FFFFFF"/>
                </a:solidFill>
                <a:latin typeface="Raleway"/>
                <a:ea typeface="Raleway"/>
                <a:cs typeface="Raleway"/>
                <a:sym typeface="Raleway"/>
              </a:rPr>
              <a:t>Tutkimustyö</a:t>
            </a:r>
            <a:endParaRPr b="1" sz="1200">
              <a:solidFill>
                <a:srgbClr val="FFFFFF"/>
              </a:solidFill>
              <a:latin typeface="Raleway"/>
              <a:ea typeface="Raleway"/>
              <a:cs typeface="Raleway"/>
              <a:sym typeface="Raleway"/>
            </a:endParaRPr>
          </a:p>
        </p:txBody>
      </p:sp>
      <p:sp>
        <p:nvSpPr>
          <p:cNvPr id="283" name="Google Shape;283;p52"/>
          <p:cNvSpPr/>
          <p:nvPr/>
        </p:nvSpPr>
        <p:spPr>
          <a:xfrm rot="10800000">
            <a:off x="735756" y="5974701"/>
            <a:ext cx="1645200" cy="1776000"/>
          </a:xfrm>
          <a:prstGeom prst="round2SameRect">
            <a:avLst>
              <a:gd fmla="val 16667"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2"/>
          <p:cNvSpPr txBox="1"/>
          <p:nvPr/>
        </p:nvSpPr>
        <p:spPr>
          <a:xfrm>
            <a:off x="740312" y="5989649"/>
            <a:ext cx="1640700" cy="111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201C4F"/>
                </a:solidFill>
                <a:latin typeface="Raleway"/>
                <a:ea typeface="Raleway"/>
                <a:cs typeface="Raleway"/>
                <a:sym typeface="Raleway"/>
              </a:rPr>
              <a:t>Taiteen maisteri</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lang="fi" sz="900">
                <a:solidFill>
                  <a:srgbClr val="201C4F"/>
                </a:solidFill>
                <a:latin typeface="Raleway"/>
                <a:ea typeface="Raleway"/>
                <a:cs typeface="Raleway"/>
                <a:sym typeface="Raleway"/>
              </a:rPr>
              <a:t>esim. kuvataidekasvatus, graafinen suunnittelu, audioviisuaainen mediakulttuuri</a:t>
            </a:r>
            <a:endParaRPr sz="900">
              <a:solidFill>
                <a:srgbClr val="201C4F"/>
              </a:solidFill>
              <a:latin typeface="Raleway"/>
              <a:ea typeface="Raleway"/>
              <a:cs typeface="Raleway"/>
              <a:sym typeface="Raleway"/>
            </a:endParaRPr>
          </a:p>
          <a:p>
            <a:pPr indent="0" lvl="0" marL="0" rtl="0" algn="ctr">
              <a:spcBef>
                <a:spcPts val="0"/>
              </a:spcBef>
              <a:spcAft>
                <a:spcPts val="0"/>
              </a:spcAft>
              <a:buNone/>
            </a:pPr>
            <a:r>
              <a:rPr b="1" lang="fi" sz="1200">
                <a:solidFill>
                  <a:srgbClr val="201C4F"/>
                </a:solidFill>
                <a:latin typeface="Raleway"/>
                <a:ea typeface="Raleway"/>
                <a:cs typeface="Raleway"/>
                <a:sym typeface="Raleway"/>
              </a:rPr>
              <a:t>Muotoilija</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b="1" lang="fi" sz="1200">
                <a:solidFill>
                  <a:srgbClr val="201C4F"/>
                </a:solidFill>
                <a:latin typeface="Raleway"/>
                <a:ea typeface="Raleway"/>
                <a:cs typeface="Raleway"/>
                <a:sym typeface="Raleway"/>
              </a:rPr>
              <a:t>Kuvataiteilija</a:t>
            </a:r>
            <a:endParaRPr b="1" sz="1200">
              <a:solidFill>
                <a:srgbClr val="201C4F"/>
              </a:solidFill>
              <a:latin typeface="Raleway"/>
              <a:ea typeface="Raleway"/>
              <a:cs typeface="Raleway"/>
              <a:sym typeface="Raleway"/>
            </a:endParaRPr>
          </a:p>
        </p:txBody>
      </p:sp>
      <p:sp>
        <p:nvSpPr>
          <p:cNvPr id="285" name="Google Shape;285;p52"/>
          <p:cNvSpPr/>
          <p:nvPr/>
        </p:nvSpPr>
        <p:spPr>
          <a:xfrm rot="10800000">
            <a:off x="2452252" y="5983401"/>
            <a:ext cx="1645200" cy="1776000"/>
          </a:xfrm>
          <a:prstGeom prst="round2SameRect">
            <a:avLst>
              <a:gd fmla="val 16667"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2"/>
          <p:cNvSpPr txBox="1"/>
          <p:nvPr/>
        </p:nvSpPr>
        <p:spPr>
          <a:xfrm>
            <a:off x="2454522" y="5998349"/>
            <a:ext cx="1640700" cy="14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201C4F"/>
                </a:solidFill>
                <a:latin typeface="Raleway"/>
                <a:ea typeface="Raleway"/>
                <a:cs typeface="Raleway"/>
                <a:sym typeface="Raleway"/>
              </a:rPr>
              <a:t>Kulttuurituottaja</a:t>
            </a:r>
            <a:br>
              <a:rPr b="1" lang="fi" sz="1200">
                <a:solidFill>
                  <a:srgbClr val="201C4F"/>
                </a:solidFill>
                <a:latin typeface="Raleway"/>
                <a:ea typeface="Raleway"/>
                <a:cs typeface="Raleway"/>
                <a:sym typeface="Raleway"/>
              </a:rPr>
            </a:br>
            <a:r>
              <a:rPr b="1" lang="fi" sz="1200">
                <a:solidFill>
                  <a:srgbClr val="201C4F"/>
                </a:solidFill>
                <a:latin typeface="Raleway"/>
                <a:ea typeface="Raleway"/>
                <a:cs typeface="Raleway"/>
                <a:sym typeface="Raleway"/>
              </a:rPr>
              <a:t>Läänintaitelija</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lang="fi" sz="900">
                <a:solidFill>
                  <a:srgbClr val="201C4F"/>
                </a:solidFill>
                <a:latin typeface="Raleway"/>
                <a:ea typeface="Raleway"/>
                <a:cs typeface="Raleway"/>
                <a:sym typeface="Raleway"/>
              </a:rPr>
              <a:t>Taiteen edistämiskeskus</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b="1" lang="fi" sz="1200">
                <a:solidFill>
                  <a:srgbClr val="201C4F"/>
                </a:solidFill>
                <a:latin typeface="Raleway"/>
                <a:ea typeface="Raleway"/>
                <a:cs typeface="Raleway"/>
                <a:sym typeface="Raleway"/>
              </a:rPr>
              <a:t>Agentit ja managerit</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b="1" lang="fi" sz="1200">
                <a:solidFill>
                  <a:srgbClr val="201C4F"/>
                </a:solidFill>
                <a:latin typeface="Raleway"/>
                <a:ea typeface="Raleway"/>
                <a:cs typeface="Raleway"/>
                <a:sym typeface="Raleway"/>
              </a:rPr>
              <a:t>Ohjaustoiminnan artenomit</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b="1" lang="fi" sz="1200">
                <a:solidFill>
                  <a:srgbClr val="201C4F"/>
                </a:solidFill>
                <a:latin typeface="Raleway"/>
                <a:ea typeface="Raleway"/>
                <a:cs typeface="Raleway"/>
                <a:sym typeface="Raleway"/>
              </a:rPr>
              <a:t>Kunnan kulttuurityöntekijät</a:t>
            </a:r>
            <a:endParaRPr b="1" sz="1200">
              <a:solidFill>
                <a:srgbClr val="201C4F"/>
              </a:solidFill>
              <a:latin typeface="Raleway"/>
              <a:ea typeface="Raleway"/>
              <a:cs typeface="Raleway"/>
              <a:sym typeface="Raleway"/>
            </a:endParaRPr>
          </a:p>
        </p:txBody>
      </p:sp>
      <p:sp>
        <p:nvSpPr>
          <p:cNvPr id="287" name="Google Shape;287;p52"/>
          <p:cNvSpPr/>
          <p:nvPr/>
        </p:nvSpPr>
        <p:spPr>
          <a:xfrm rot="10800000">
            <a:off x="4166488" y="5977400"/>
            <a:ext cx="1645200" cy="1788000"/>
          </a:xfrm>
          <a:prstGeom prst="round2SameRect">
            <a:avLst>
              <a:gd fmla="val 16667" name="adj1"/>
              <a:gd fmla="val 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2"/>
          <p:cNvSpPr txBox="1"/>
          <p:nvPr/>
        </p:nvSpPr>
        <p:spPr>
          <a:xfrm>
            <a:off x="4168732" y="5996836"/>
            <a:ext cx="1640700" cy="14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201C4F"/>
                </a:solidFill>
                <a:latin typeface="Raleway"/>
                <a:ea typeface="Raleway"/>
                <a:cs typeface="Raleway"/>
                <a:sym typeface="Raleway"/>
              </a:rPr>
              <a:t>Kulttuuritutkimus</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lang="fi" sz="900">
                <a:solidFill>
                  <a:srgbClr val="201C4F"/>
                </a:solidFill>
                <a:latin typeface="Raleway"/>
                <a:ea typeface="Raleway"/>
                <a:cs typeface="Raleway"/>
                <a:sym typeface="Raleway"/>
              </a:rPr>
              <a:t>esim. uskontotiede, etnologia, folkloristiikka, kulttuuriantropologia</a:t>
            </a:r>
            <a:endParaRPr b="1" sz="900">
              <a:solidFill>
                <a:srgbClr val="201C4F"/>
              </a:solidFill>
              <a:latin typeface="Raleway"/>
              <a:ea typeface="Raleway"/>
              <a:cs typeface="Raleway"/>
              <a:sym typeface="Raleway"/>
            </a:endParaRPr>
          </a:p>
          <a:p>
            <a:pPr indent="0" lvl="0" marL="0" rtl="0" algn="ctr">
              <a:spcBef>
                <a:spcPts val="0"/>
              </a:spcBef>
              <a:spcAft>
                <a:spcPts val="0"/>
              </a:spcAft>
              <a:buNone/>
            </a:pPr>
            <a:r>
              <a:rPr b="1" lang="fi" sz="1200">
                <a:solidFill>
                  <a:srgbClr val="201C4F"/>
                </a:solidFill>
                <a:latin typeface="Raleway"/>
                <a:ea typeface="Raleway"/>
                <a:cs typeface="Raleway"/>
                <a:sym typeface="Raleway"/>
              </a:rPr>
              <a:t>Taiteen tutkimus</a:t>
            </a:r>
            <a:endParaRPr b="1" sz="1200">
              <a:solidFill>
                <a:srgbClr val="201C4F"/>
              </a:solidFill>
              <a:latin typeface="Raleway"/>
              <a:ea typeface="Raleway"/>
              <a:cs typeface="Raleway"/>
              <a:sym typeface="Raleway"/>
            </a:endParaRPr>
          </a:p>
          <a:p>
            <a:pPr indent="0" lvl="0" marL="0" rtl="0" algn="ctr">
              <a:spcBef>
                <a:spcPts val="0"/>
              </a:spcBef>
              <a:spcAft>
                <a:spcPts val="0"/>
              </a:spcAft>
              <a:buNone/>
            </a:pPr>
            <a:r>
              <a:rPr lang="fi" sz="900">
                <a:solidFill>
                  <a:srgbClr val="201C4F"/>
                </a:solidFill>
                <a:latin typeface="Raleway"/>
                <a:ea typeface="Raleway"/>
                <a:cs typeface="Raleway"/>
                <a:sym typeface="Raleway"/>
              </a:rPr>
              <a:t>esim. musiikki- ja teatteritiede, estetiikka, kirjallisuus, taidehistoria, media- ja elokuvatutkimus, kuvataidekasvatus</a:t>
            </a:r>
            <a:endParaRPr b="1" sz="900">
              <a:solidFill>
                <a:srgbClr val="201C4F"/>
              </a:solidFill>
              <a:latin typeface="Raleway"/>
              <a:ea typeface="Raleway"/>
              <a:cs typeface="Raleway"/>
              <a:sym typeface="Raleway"/>
            </a:endParaRPr>
          </a:p>
        </p:txBody>
      </p:sp>
      <p:sp>
        <p:nvSpPr>
          <p:cNvPr id="289" name="Google Shape;289;p52"/>
          <p:cNvSpPr/>
          <p:nvPr/>
        </p:nvSpPr>
        <p:spPr>
          <a:xfrm>
            <a:off x="157125" y="2561226"/>
            <a:ext cx="1845600" cy="1845600"/>
          </a:xfrm>
          <a:prstGeom prst="ellipse">
            <a:avLst/>
          </a:prstGeom>
          <a:solidFill>
            <a:srgbClr val="FE5151"/>
          </a:solidFill>
          <a:ln cap="flat" cmpd="sng" w="9525">
            <a:solidFill>
              <a:srgbClr val="FE51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i" sz="1000">
                <a:solidFill>
                  <a:srgbClr val="FFFFFF"/>
                </a:solidFill>
                <a:latin typeface="Raleway"/>
                <a:ea typeface="Raleway"/>
                <a:cs typeface="Raleway"/>
                <a:sym typeface="Raleway"/>
              </a:rPr>
              <a:t>Tuottaminen</a:t>
            </a:r>
            <a:endParaRPr b="1" sz="1000">
              <a:solidFill>
                <a:srgbClr val="FFFFFF"/>
              </a:solidFill>
              <a:latin typeface="Raleway"/>
              <a:ea typeface="Raleway"/>
              <a:cs typeface="Raleway"/>
              <a:sym typeface="Raleway"/>
            </a:endParaRPr>
          </a:p>
          <a:p>
            <a:pPr indent="0" lvl="0" marL="0" rtl="0" algn="l">
              <a:spcBef>
                <a:spcPts val="0"/>
              </a:spcBef>
              <a:spcAft>
                <a:spcPts val="0"/>
              </a:spcAft>
              <a:buNone/>
            </a:pPr>
            <a:r>
              <a:rPr lang="fi" sz="900">
                <a:solidFill>
                  <a:srgbClr val="FFFFFF"/>
                </a:solidFill>
                <a:latin typeface="Raleway"/>
                <a:ea typeface="Raleway"/>
                <a:cs typeface="Raleway"/>
                <a:sym typeface="Raleway"/>
              </a:rPr>
              <a:t>Tuottaja</a:t>
            </a:r>
            <a:br>
              <a:rPr lang="fi" sz="900">
                <a:solidFill>
                  <a:srgbClr val="FFFFFF"/>
                </a:solidFill>
                <a:latin typeface="Raleway"/>
                <a:ea typeface="Raleway"/>
                <a:cs typeface="Raleway"/>
                <a:sym typeface="Raleway"/>
              </a:rPr>
            </a:br>
            <a:r>
              <a:rPr lang="fi" sz="900">
                <a:solidFill>
                  <a:srgbClr val="FFFFFF"/>
                </a:solidFill>
                <a:latin typeface="Raleway"/>
                <a:ea typeface="Raleway"/>
                <a:cs typeface="Raleway"/>
                <a:sym typeface="Raleway"/>
              </a:rPr>
              <a:t>Kulttuurisihteeri</a:t>
            </a:r>
            <a:br>
              <a:rPr lang="fi" sz="900">
                <a:solidFill>
                  <a:srgbClr val="FFFFFF"/>
                </a:solidFill>
                <a:latin typeface="Raleway"/>
                <a:ea typeface="Raleway"/>
                <a:cs typeface="Raleway"/>
                <a:sym typeface="Raleway"/>
              </a:rPr>
            </a:br>
            <a:r>
              <a:rPr lang="fi" sz="900">
                <a:solidFill>
                  <a:srgbClr val="FFFFFF"/>
                </a:solidFill>
                <a:latin typeface="Raleway"/>
                <a:ea typeface="Raleway"/>
                <a:cs typeface="Raleway"/>
                <a:sym typeface="Raleway"/>
              </a:rPr>
              <a:t>Tapahtuma-/ Tuotanto-</a:t>
            </a:r>
            <a:endParaRPr sz="900">
              <a:solidFill>
                <a:srgbClr val="FFFFFF"/>
              </a:solidFill>
              <a:latin typeface="Raleway"/>
              <a:ea typeface="Raleway"/>
              <a:cs typeface="Raleway"/>
              <a:sym typeface="Raleway"/>
            </a:endParaRPr>
          </a:p>
          <a:p>
            <a:pPr indent="0" lvl="0" marL="0" rtl="0" algn="l">
              <a:spcBef>
                <a:spcPts val="0"/>
              </a:spcBef>
              <a:spcAft>
                <a:spcPts val="0"/>
              </a:spcAft>
              <a:buNone/>
            </a:pPr>
            <a:r>
              <a:rPr lang="fi" sz="700">
                <a:solidFill>
                  <a:srgbClr val="FFFFFF"/>
                </a:solidFill>
                <a:latin typeface="Raleway"/>
                <a:ea typeface="Raleway"/>
                <a:cs typeface="Raleway"/>
                <a:sym typeface="Raleway"/>
              </a:rPr>
              <a:t>-koordinaattori</a:t>
            </a:r>
            <a:endParaRPr sz="700">
              <a:solidFill>
                <a:srgbClr val="FFFFFF"/>
              </a:solidFill>
              <a:latin typeface="Raleway"/>
              <a:ea typeface="Raleway"/>
              <a:cs typeface="Raleway"/>
              <a:sym typeface="Raleway"/>
            </a:endParaRPr>
          </a:p>
          <a:p>
            <a:pPr indent="0" lvl="0" marL="0" rtl="0" algn="l">
              <a:spcBef>
                <a:spcPts val="0"/>
              </a:spcBef>
              <a:spcAft>
                <a:spcPts val="0"/>
              </a:spcAft>
              <a:buNone/>
            </a:pPr>
            <a:r>
              <a:rPr lang="fi" sz="700">
                <a:solidFill>
                  <a:srgbClr val="FFFFFF"/>
                </a:solidFill>
                <a:latin typeface="Raleway"/>
                <a:ea typeface="Raleway"/>
                <a:cs typeface="Raleway"/>
                <a:sym typeface="Raleway"/>
              </a:rPr>
              <a:t>-suunnittelija</a:t>
            </a:r>
            <a:endParaRPr sz="700">
              <a:solidFill>
                <a:srgbClr val="FFFFFF"/>
              </a:solidFill>
              <a:latin typeface="Raleway"/>
              <a:ea typeface="Raleway"/>
              <a:cs typeface="Raleway"/>
              <a:sym typeface="Raleway"/>
            </a:endParaRPr>
          </a:p>
          <a:p>
            <a:pPr indent="0" lvl="0" marL="0" rtl="0" algn="l">
              <a:spcBef>
                <a:spcPts val="0"/>
              </a:spcBef>
              <a:spcAft>
                <a:spcPts val="0"/>
              </a:spcAft>
              <a:buNone/>
            </a:pPr>
            <a:r>
              <a:rPr lang="fi" sz="700">
                <a:solidFill>
                  <a:srgbClr val="FFFFFF"/>
                </a:solidFill>
                <a:latin typeface="Raleway"/>
                <a:ea typeface="Raleway"/>
                <a:cs typeface="Raleway"/>
                <a:sym typeface="Raleway"/>
              </a:rPr>
              <a:t>-päällikkö</a:t>
            </a:r>
            <a:endParaRPr sz="700">
              <a:solidFill>
                <a:srgbClr val="FFFFFF"/>
              </a:solidFill>
              <a:latin typeface="Raleway"/>
              <a:ea typeface="Raleway"/>
              <a:cs typeface="Raleway"/>
              <a:sym typeface="Raleway"/>
            </a:endParaRPr>
          </a:p>
          <a:p>
            <a:pPr indent="0" lvl="0" marL="0" rtl="0" algn="l">
              <a:spcBef>
                <a:spcPts val="0"/>
              </a:spcBef>
              <a:spcAft>
                <a:spcPts val="0"/>
              </a:spcAft>
              <a:buNone/>
            </a:pPr>
            <a:r>
              <a:rPr lang="fi" sz="700">
                <a:solidFill>
                  <a:srgbClr val="FFFFFF"/>
                </a:solidFill>
                <a:latin typeface="Raleway"/>
                <a:ea typeface="Raleway"/>
                <a:cs typeface="Raleway"/>
                <a:sym typeface="Raleway"/>
              </a:rPr>
              <a:t>-sihteeri</a:t>
            </a:r>
            <a:endParaRPr sz="700">
              <a:solidFill>
                <a:srgbClr val="FFFFFF"/>
              </a:solidFill>
              <a:latin typeface="Raleway"/>
              <a:ea typeface="Raleway"/>
              <a:cs typeface="Raleway"/>
              <a:sym typeface="Raleway"/>
            </a:endParaRPr>
          </a:p>
          <a:p>
            <a:pPr indent="0" lvl="0" marL="0" rtl="0" algn="l">
              <a:spcBef>
                <a:spcPts val="0"/>
              </a:spcBef>
              <a:spcAft>
                <a:spcPts val="0"/>
              </a:spcAft>
              <a:buNone/>
            </a:pPr>
            <a:r>
              <a:rPr lang="fi" sz="700">
                <a:solidFill>
                  <a:srgbClr val="FFFFFF"/>
                </a:solidFill>
                <a:latin typeface="Raleway"/>
                <a:ea typeface="Raleway"/>
                <a:cs typeface="Raleway"/>
                <a:sym typeface="Raleway"/>
              </a:rPr>
              <a:t>-assistentti</a:t>
            </a:r>
            <a:endParaRPr sz="700">
              <a:solidFill>
                <a:srgbClr val="FFFFFF"/>
              </a:solidFill>
              <a:latin typeface="Raleway"/>
              <a:ea typeface="Raleway"/>
              <a:cs typeface="Raleway"/>
              <a:sym typeface="Raleway"/>
            </a:endParaRPr>
          </a:p>
        </p:txBody>
      </p:sp>
      <p:sp>
        <p:nvSpPr>
          <p:cNvPr id="290" name="Google Shape;290;p52"/>
          <p:cNvSpPr/>
          <p:nvPr/>
        </p:nvSpPr>
        <p:spPr>
          <a:xfrm>
            <a:off x="1645593" y="3211390"/>
            <a:ext cx="1845600" cy="1845600"/>
          </a:xfrm>
          <a:prstGeom prst="ellipse">
            <a:avLst/>
          </a:prstGeom>
          <a:solidFill>
            <a:srgbClr val="FAB819"/>
          </a:solidFill>
          <a:ln cap="flat" cmpd="sng" w="9525">
            <a:solidFill>
              <a:srgbClr val="FAB8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i" sz="1100">
                <a:solidFill>
                  <a:srgbClr val="201C4F"/>
                </a:solidFill>
                <a:latin typeface="Raleway"/>
                <a:ea typeface="Raleway"/>
                <a:cs typeface="Raleway"/>
                <a:sym typeface="Raleway"/>
              </a:rPr>
              <a:t>Akateeminen työ</a:t>
            </a:r>
            <a:endParaRPr b="1" sz="1100">
              <a:solidFill>
                <a:srgbClr val="201C4F"/>
              </a:solidFill>
              <a:latin typeface="Raleway"/>
              <a:ea typeface="Raleway"/>
              <a:cs typeface="Raleway"/>
              <a:sym typeface="Raleway"/>
            </a:endParaRPr>
          </a:p>
          <a:p>
            <a:pPr indent="0" lvl="0" marL="0" rtl="0" algn="l">
              <a:spcBef>
                <a:spcPts val="0"/>
              </a:spcBef>
              <a:spcAft>
                <a:spcPts val="0"/>
              </a:spcAft>
              <a:buNone/>
            </a:pPr>
            <a:r>
              <a:rPr lang="fi" sz="900">
                <a:solidFill>
                  <a:srgbClr val="201C4F"/>
                </a:solidFill>
                <a:latin typeface="Raleway"/>
                <a:ea typeface="Raleway"/>
                <a:cs typeface="Raleway"/>
                <a:sym typeface="Raleway"/>
              </a:rPr>
              <a:t>Tutkija</a:t>
            </a:r>
            <a:endParaRPr sz="900">
              <a:solidFill>
                <a:srgbClr val="201C4F"/>
              </a:solidFill>
              <a:latin typeface="Raleway"/>
              <a:ea typeface="Raleway"/>
              <a:cs typeface="Raleway"/>
              <a:sym typeface="Raleway"/>
            </a:endParaRPr>
          </a:p>
          <a:p>
            <a:pPr indent="0" lvl="0" marL="0" rtl="0" algn="l">
              <a:spcBef>
                <a:spcPts val="0"/>
              </a:spcBef>
              <a:spcAft>
                <a:spcPts val="0"/>
              </a:spcAft>
              <a:buNone/>
            </a:pPr>
            <a:r>
              <a:rPr lang="fi" sz="900">
                <a:solidFill>
                  <a:srgbClr val="201C4F"/>
                </a:solidFill>
                <a:latin typeface="Raleway"/>
                <a:ea typeface="Raleway"/>
                <a:cs typeface="Raleway"/>
                <a:sym typeface="Raleway"/>
              </a:rPr>
              <a:t>Suunnittelija</a:t>
            </a:r>
            <a:br>
              <a:rPr lang="fi" sz="900">
                <a:solidFill>
                  <a:srgbClr val="201C4F"/>
                </a:solidFill>
                <a:latin typeface="Raleway"/>
                <a:ea typeface="Raleway"/>
                <a:cs typeface="Raleway"/>
                <a:sym typeface="Raleway"/>
              </a:rPr>
            </a:br>
            <a:r>
              <a:rPr lang="fi" sz="900">
                <a:solidFill>
                  <a:srgbClr val="201C4F"/>
                </a:solidFill>
                <a:latin typeface="Raleway"/>
                <a:ea typeface="Raleway"/>
                <a:cs typeface="Raleway"/>
                <a:sym typeface="Raleway"/>
              </a:rPr>
              <a:t>Tutkimus-/ Kehittämispäällikkö </a:t>
            </a:r>
            <a:endParaRPr sz="900">
              <a:solidFill>
                <a:srgbClr val="201C4F"/>
              </a:solidFill>
              <a:latin typeface="Raleway"/>
              <a:ea typeface="Raleway"/>
              <a:cs typeface="Raleway"/>
              <a:sym typeface="Raleway"/>
            </a:endParaRPr>
          </a:p>
          <a:p>
            <a:pPr indent="0" lvl="0" marL="0" rtl="0" algn="l">
              <a:spcBef>
                <a:spcPts val="0"/>
              </a:spcBef>
              <a:spcAft>
                <a:spcPts val="0"/>
              </a:spcAft>
              <a:buNone/>
            </a:pPr>
            <a:r>
              <a:rPr lang="fi" sz="900">
                <a:solidFill>
                  <a:srgbClr val="201C4F"/>
                </a:solidFill>
                <a:latin typeface="Raleway"/>
                <a:ea typeface="Raleway"/>
                <a:cs typeface="Raleway"/>
                <a:sym typeface="Raleway"/>
              </a:rPr>
              <a:t>Opettaja</a:t>
            </a:r>
            <a:endParaRPr sz="900">
              <a:solidFill>
                <a:srgbClr val="201C4F"/>
              </a:solidFill>
              <a:latin typeface="Raleway"/>
              <a:ea typeface="Raleway"/>
              <a:cs typeface="Raleway"/>
              <a:sym typeface="Raleway"/>
            </a:endParaRPr>
          </a:p>
        </p:txBody>
      </p:sp>
      <p:sp>
        <p:nvSpPr>
          <p:cNvPr id="291" name="Google Shape;291;p52"/>
          <p:cNvSpPr/>
          <p:nvPr/>
        </p:nvSpPr>
        <p:spPr>
          <a:xfrm>
            <a:off x="3262606" y="2561225"/>
            <a:ext cx="1845600" cy="1845600"/>
          </a:xfrm>
          <a:prstGeom prst="ellipse">
            <a:avLst/>
          </a:prstGeom>
          <a:solidFill>
            <a:srgbClr val="7CD2CB"/>
          </a:solidFill>
          <a:ln cap="flat" cmpd="sng" w="9525">
            <a:solidFill>
              <a:srgbClr val="7CD2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100">
                <a:solidFill>
                  <a:srgbClr val="201C4F"/>
                </a:solidFill>
                <a:latin typeface="Raleway"/>
                <a:ea typeface="Raleway"/>
                <a:cs typeface="Raleway"/>
                <a:sym typeface="Raleway"/>
              </a:rPr>
              <a:t>Järjestötyö</a:t>
            </a:r>
            <a:endParaRPr b="1" sz="1100">
              <a:solidFill>
                <a:srgbClr val="201C4F"/>
              </a:solidFill>
              <a:latin typeface="Raleway"/>
              <a:ea typeface="Raleway"/>
              <a:cs typeface="Raleway"/>
              <a:sym typeface="Raleway"/>
            </a:endParaRPr>
          </a:p>
          <a:p>
            <a:pPr indent="0" lvl="0" marL="0" rtl="0" algn="l">
              <a:spcBef>
                <a:spcPts val="0"/>
              </a:spcBef>
              <a:spcAft>
                <a:spcPts val="0"/>
              </a:spcAft>
              <a:buNone/>
            </a:pPr>
            <a:r>
              <a:rPr lang="fi" sz="900">
                <a:solidFill>
                  <a:srgbClr val="201C4F"/>
                </a:solidFill>
                <a:latin typeface="Raleway"/>
                <a:ea typeface="Raleway"/>
                <a:cs typeface="Raleway"/>
                <a:sym typeface="Raleway"/>
              </a:rPr>
              <a:t>Toiminnanjohtaja</a:t>
            </a:r>
            <a:endParaRPr sz="900">
              <a:solidFill>
                <a:srgbClr val="201C4F"/>
              </a:solidFill>
              <a:latin typeface="Raleway"/>
              <a:ea typeface="Raleway"/>
              <a:cs typeface="Raleway"/>
              <a:sym typeface="Raleway"/>
            </a:endParaRPr>
          </a:p>
          <a:p>
            <a:pPr indent="0" lvl="0" marL="0" rtl="0" algn="l">
              <a:spcBef>
                <a:spcPts val="0"/>
              </a:spcBef>
              <a:spcAft>
                <a:spcPts val="0"/>
              </a:spcAft>
              <a:buNone/>
            </a:pPr>
            <a:r>
              <a:rPr lang="fi" sz="900">
                <a:solidFill>
                  <a:srgbClr val="201C4F"/>
                </a:solidFill>
                <a:latin typeface="Raleway"/>
                <a:ea typeface="Raleway"/>
                <a:cs typeface="Raleway"/>
                <a:sym typeface="Raleway"/>
              </a:rPr>
              <a:t>Koordinaattori</a:t>
            </a:r>
            <a:endParaRPr sz="900">
              <a:solidFill>
                <a:srgbClr val="201C4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fi" sz="900">
                <a:solidFill>
                  <a:srgbClr val="201C4F"/>
                </a:solidFill>
                <a:latin typeface="Raleway"/>
                <a:ea typeface="Raleway"/>
                <a:cs typeface="Raleway"/>
                <a:sym typeface="Raleway"/>
              </a:rPr>
              <a:t>HankekoordinaattoriSuunnittelija</a:t>
            </a:r>
            <a:endParaRPr sz="900">
              <a:solidFill>
                <a:srgbClr val="201C4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fi" sz="900">
                <a:solidFill>
                  <a:srgbClr val="201C4F"/>
                </a:solidFill>
                <a:latin typeface="Raleway"/>
                <a:ea typeface="Raleway"/>
                <a:cs typeface="Raleway"/>
                <a:sym typeface="Raleway"/>
              </a:rPr>
              <a:t>Asiantuntija</a:t>
            </a:r>
            <a:endParaRPr b="1" sz="1200">
              <a:solidFill>
                <a:srgbClr val="FFFFFF"/>
              </a:solidFill>
              <a:latin typeface="Raleway"/>
              <a:ea typeface="Raleway"/>
              <a:cs typeface="Raleway"/>
              <a:sym typeface="Raleway"/>
            </a:endParaRPr>
          </a:p>
        </p:txBody>
      </p:sp>
      <p:sp>
        <p:nvSpPr>
          <p:cNvPr id="292" name="Google Shape;292;p52"/>
          <p:cNvSpPr/>
          <p:nvPr/>
        </p:nvSpPr>
        <p:spPr>
          <a:xfrm>
            <a:off x="4698851" y="3211390"/>
            <a:ext cx="1845600" cy="1845600"/>
          </a:xfrm>
          <a:prstGeom prst="ellipse">
            <a:avLst/>
          </a:prstGeom>
          <a:solidFill>
            <a:srgbClr val="FE5151"/>
          </a:solidFill>
          <a:ln cap="flat" cmpd="sng" w="9525">
            <a:solidFill>
              <a:srgbClr val="FE51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sz="900">
                <a:solidFill>
                  <a:srgbClr val="FFFFFF"/>
                </a:solidFill>
                <a:latin typeface="Raleway"/>
                <a:ea typeface="Raleway"/>
                <a:cs typeface="Raleway"/>
                <a:sym typeface="Raleway"/>
              </a:rPr>
              <a:t>Asiantuntija</a:t>
            </a:r>
            <a:br>
              <a:rPr lang="fi" sz="900">
                <a:solidFill>
                  <a:srgbClr val="FFFFFF"/>
                </a:solidFill>
                <a:latin typeface="Raleway"/>
                <a:ea typeface="Raleway"/>
                <a:cs typeface="Raleway"/>
                <a:sym typeface="Raleway"/>
              </a:rPr>
            </a:br>
            <a:r>
              <a:rPr lang="fi" sz="900">
                <a:solidFill>
                  <a:srgbClr val="FFFFFF"/>
                </a:solidFill>
                <a:latin typeface="Raleway"/>
                <a:ea typeface="Raleway"/>
                <a:cs typeface="Raleway"/>
                <a:sym typeface="Raleway"/>
              </a:rPr>
              <a:t>Intendentti</a:t>
            </a:r>
            <a:br>
              <a:rPr lang="fi" sz="900">
                <a:solidFill>
                  <a:srgbClr val="FFFFFF"/>
                </a:solidFill>
                <a:latin typeface="Raleway"/>
                <a:ea typeface="Raleway"/>
                <a:cs typeface="Raleway"/>
                <a:sym typeface="Raleway"/>
              </a:rPr>
            </a:br>
            <a:r>
              <a:rPr lang="fi" sz="900">
                <a:solidFill>
                  <a:srgbClr val="FFFFFF"/>
                </a:solidFill>
                <a:latin typeface="Raleway"/>
                <a:ea typeface="Raleway"/>
                <a:cs typeface="Raleway"/>
                <a:sym typeface="Raleway"/>
              </a:rPr>
              <a:t>Ääni- ja valoteknikko</a:t>
            </a:r>
            <a:endParaRPr sz="900">
              <a:solidFill>
                <a:srgbClr val="FFFFFF"/>
              </a:solidFill>
              <a:latin typeface="Raleway"/>
              <a:ea typeface="Raleway"/>
              <a:cs typeface="Raleway"/>
              <a:sym typeface="Raleway"/>
            </a:endParaRPr>
          </a:p>
          <a:p>
            <a:pPr indent="0" lvl="0" marL="0" rtl="0" algn="l">
              <a:spcBef>
                <a:spcPts val="0"/>
              </a:spcBef>
              <a:spcAft>
                <a:spcPts val="0"/>
              </a:spcAft>
              <a:buNone/>
            </a:pPr>
            <a:r>
              <a:rPr lang="fi" sz="900">
                <a:solidFill>
                  <a:srgbClr val="FFFFFF"/>
                </a:solidFill>
                <a:latin typeface="Raleway"/>
                <a:ea typeface="Raleway"/>
                <a:cs typeface="Raleway"/>
                <a:sym typeface="Raleway"/>
              </a:rPr>
              <a:t>Arkistonhoitaja</a:t>
            </a:r>
            <a:endParaRPr sz="900">
              <a:solidFill>
                <a:srgbClr val="FFFFFF"/>
              </a:solidFill>
              <a:latin typeface="Raleway"/>
              <a:ea typeface="Raleway"/>
              <a:cs typeface="Raleway"/>
              <a:sym typeface="Raleway"/>
            </a:endParaRPr>
          </a:p>
          <a:p>
            <a:pPr indent="0" lvl="0" marL="0" rtl="0" algn="l">
              <a:spcBef>
                <a:spcPts val="0"/>
              </a:spcBef>
              <a:spcAft>
                <a:spcPts val="0"/>
              </a:spcAft>
              <a:buNone/>
            </a:pPr>
            <a:r>
              <a:rPr lang="fi" sz="900">
                <a:solidFill>
                  <a:srgbClr val="FFFFFF"/>
                </a:solidFill>
                <a:latin typeface="Raleway"/>
                <a:ea typeface="Raleway"/>
                <a:cs typeface="Raleway"/>
                <a:sym typeface="Raleway"/>
              </a:rPr>
              <a:t>Opintosihteeri</a:t>
            </a:r>
            <a:endParaRPr sz="900">
              <a:solidFill>
                <a:srgbClr val="FFFFFF"/>
              </a:solidFill>
              <a:latin typeface="Raleway"/>
              <a:ea typeface="Raleway"/>
              <a:cs typeface="Raleway"/>
              <a:sym typeface="Raleway"/>
            </a:endParaRPr>
          </a:p>
          <a:p>
            <a:pPr indent="0" lvl="0" marL="0" rtl="0" algn="l">
              <a:spcBef>
                <a:spcPts val="0"/>
              </a:spcBef>
              <a:spcAft>
                <a:spcPts val="0"/>
              </a:spcAft>
              <a:buNone/>
            </a:pPr>
            <a:r>
              <a:rPr lang="fi" sz="900">
                <a:solidFill>
                  <a:srgbClr val="FFFFFF"/>
                </a:solidFill>
                <a:latin typeface="Raleway"/>
                <a:ea typeface="Raleway"/>
                <a:cs typeface="Raleway"/>
                <a:sym typeface="Raleway"/>
              </a:rPr>
              <a:t>Kirjastosihteeri</a:t>
            </a:r>
            <a:endParaRPr sz="900">
              <a:solidFill>
                <a:srgbClr val="FFFFF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fi" sz="900">
                <a:solidFill>
                  <a:srgbClr val="FFFFFF"/>
                </a:solidFill>
                <a:latin typeface="Raleway"/>
                <a:ea typeface="Raleway"/>
                <a:cs typeface="Raleway"/>
                <a:sym typeface="Raleway"/>
              </a:rPr>
              <a:t>Kustantaja</a:t>
            </a:r>
            <a:endParaRPr b="1" sz="1200">
              <a:solidFill>
                <a:srgbClr val="FFFFFF"/>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3"/>
          <p:cNvSpPr txBox="1"/>
          <p:nvPr>
            <p:ph type="title"/>
          </p:nvPr>
        </p:nvSpPr>
        <p:spPr>
          <a:xfrm>
            <a:off x="4488377" y="772225"/>
            <a:ext cx="4158900" cy="239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i"/>
              <a:t>Töissä kulttuurialalla</a:t>
            </a:r>
            <a:endParaRPr/>
          </a:p>
        </p:txBody>
      </p:sp>
      <p:sp>
        <p:nvSpPr>
          <p:cNvPr id="298" name="Google Shape;298;p53"/>
          <p:cNvSpPr txBox="1"/>
          <p:nvPr>
            <p:ph idx="1" type="subTitle"/>
          </p:nvPr>
        </p:nvSpPr>
        <p:spPr>
          <a:xfrm>
            <a:off x="4488350" y="3335525"/>
            <a:ext cx="41589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Työn eri muodot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4"/>
          <p:cNvSpPr txBox="1"/>
          <p:nvPr>
            <p:ph type="title"/>
          </p:nvPr>
        </p:nvSpPr>
        <p:spPr>
          <a:xfrm>
            <a:off x="600700" y="445025"/>
            <a:ext cx="796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i"/>
              <a:t>Mistä tiedän olevani työsuhteessa</a:t>
            </a:r>
            <a:endParaRPr/>
          </a:p>
        </p:txBody>
      </p:sp>
      <p:sp>
        <p:nvSpPr>
          <p:cNvPr id="304" name="Google Shape;304;p54"/>
          <p:cNvSpPr txBox="1"/>
          <p:nvPr>
            <p:ph idx="1" type="body"/>
          </p:nvPr>
        </p:nvSpPr>
        <p:spPr>
          <a:xfrm>
            <a:off x="753100" y="1152475"/>
            <a:ext cx="3711000" cy="3416400"/>
          </a:xfrm>
          <a:prstGeom prst="rect">
            <a:avLst/>
          </a:prstGeom>
        </p:spPr>
        <p:txBody>
          <a:bodyPr anchorCtr="0" anchor="t" bIns="91425" lIns="91425" spcFirstLastPara="1" rIns="91425" wrap="square" tIns="91425">
            <a:noAutofit/>
          </a:bodyPr>
          <a:lstStyle/>
          <a:p>
            <a:pPr indent="0" lvl="0" marL="0" rtl="0" algn="l">
              <a:lnSpc>
                <a:spcPct val="120000"/>
              </a:lnSpc>
              <a:spcBef>
                <a:spcPts val="500"/>
              </a:spcBef>
              <a:spcAft>
                <a:spcPts val="0"/>
              </a:spcAft>
              <a:buClr>
                <a:schemeClr val="dk1"/>
              </a:buClr>
              <a:buSzPts val="1100"/>
              <a:buFont typeface="Arial"/>
              <a:buNone/>
            </a:pPr>
            <a:r>
              <a:rPr b="1" lang="fi" sz="1400">
                <a:solidFill>
                  <a:srgbClr val="201C4F"/>
                </a:solidFill>
              </a:rPr>
              <a:t>TYÖSOPIMUKSESTA </a:t>
            </a:r>
            <a:r>
              <a:rPr b="1" lang="fi" sz="1400" u="sng">
                <a:solidFill>
                  <a:srgbClr val="201C4F"/>
                </a:solidFill>
              </a:rPr>
              <a:t>EI</a:t>
            </a:r>
            <a:r>
              <a:rPr b="1" lang="fi" sz="1400">
                <a:solidFill>
                  <a:srgbClr val="201C4F"/>
                </a:solidFill>
              </a:rPr>
              <a:t> YLEENSÄ OLE KYSYMYS, JOS:</a:t>
            </a:r>
            <a:endParaRPr b="1" sz="1400">
              <a:solidFill>
                <a:srgbClr val="201C4F"/>
              </a:solidFill>
            </a:endParaRPr>
          </a:p>
          <a:p>
            <a:pPr indent="-317500" lvl="0" marL="457200" rtl="0" algn="l">
              <a:lnSpc>
                <a:spcPct val="120000"/>
              </a:lnSpc>
              <a:spcBef>
                <a:spcPts val="1000"/>
              </a:spcBef>
              <a:spcAft>
                <a:spcPts val="0"/>
              </a:spcAft>
              <a:buClr>
                <a:srgbClr val="201C4F"/>
              </a:buClr>
              <a:buSzPts val="1400"/>
              <a:buChar char="●"/>
            </a:pPr>
            <a:r>
              <a:rPr lang="fi" sz="1400">
                <a:solidFill>
                  <a:srgbClr val="201C4F"/>
                </a:solidFill>
              </a:rPr>
              <a:t>Ei ole järjestetty valvontaa työnantajan puolelta ja valmis työ ainoastaan hyväksytään/hylätään</a:t>
            </a:r>
            <a:endParaRPr sz="1400">
              <a:solidFill>
                <a:srgbClr val="201C4F"/>
              </a:solidFill>
            </a:endParaRPr>
          </a:p>
          <a:p>
            <a:pPr indent="-317500" lvl="0" marL="457200" rtl="0" algn="l">
              <a:lnSpc>
                <a:spcPct val="120000"/>
              </a:lnSpc>
              <a:spcBef>
                <a:spcPts val="1000"/>
              </a:spcBef>
              <a:spcAft>
                <a:spcPts val="0"/>
              </a:spcAft>
              <a:buClr>
                <a:srgbClr val="201C4F"/>
              </a:buClr>
              <a:buSzPts val="1400"/>
              <a:buChar char="●"/>
            </a:pPr>
            <a:r>
              <a:rPr lang="fi" sz="1400">
                <a:solidFill>
                  <a:srgbClr val="201C4F"/>
                </a:solidFill>
              </a:rPr>
              <a:t>Työn suorittajalla on…</a:t>
            </a:r>
            <a:endParaRPr sz="1400">
              <a:solidFill>
                <a:srgbClr val="201C4F"/>
              </a:solidFill>
            </a:endParaRPr>
          </a:p>
          <a:p>
            <a:pPr indent="-304800" lvl="1" marL="914400" rtl="0" algn="l">
              <a:lnSpc>
                <a:spcPct val="120000"/>
              </a:lnSpc>
              <a:spcBef>
                <a:spcPts val="1000"/>
              </a:spcBef>
              <a:spcAft>
                <a:spcPts val="0"/>
              </a:spcAft>
              <a:buClr>
                <a:srgbClr val="201C4F"/>
              </a:buClr>
              <a:buSzPts val="1200"/>
              <a:buChar char="○"/>
            </a:pPr>
            <a:r>
              <a:rPr lang="fi" sz="1200">
                <a:solidFill>
                  <a:srgbClr val="201C4F"/>
                </a:solidFill>
              </a:rPr>
              <a:t>oikeus käyttää apulaista</a:t>
            </a:r>
            <a:endParaRPr sz="1200">
              <a:solidFill>
                <a:srgbClr val="201C4F"/>
              </a:solidFill>
            </a:endParaRPr>
          </a:p>
          <a:p>
            <a:pPr indent="-304800" lvl="1" marL="914400" rtl="0" algn="l">
              <a:lnSpc>
                <a:spcPct val="120000"/>
              </a:lnSpc>
              <a:spcBef>
                <a:spcPts val="500"/>
              </a:spcBef>
              <a:spcAft>
                <a:spcPts val="0"/>
              </a:spcAft>
              <a:buClr>
                <a:srgbClr val="201C4F"/>
              </a:buClr>
              <a:buSzPts val="1200"/>
              <a:buChar char="○"/>
            </a:pPr>
            <a:r>
              <a:rPr lang="fi" sz="1200">
                <a:solidFill>
                  <a:srgbClr val="201C4F"/>
                </a:solidFill>
              </a:rPr>
              <a:t>oikeus ottaa vastaan kilpailevia työtehtäviä</a:t>
            </a:r>
            <a:endParaRPr sz="1200">
              <a:solidFill>
                <a:srgbClr val="201C4F"/>
              </a:solidFill>
            </a:endParaRPr>
          </a:p>
          <a:p>
            <a:pPr indent="-304800" lvl="1" marL="914400" rtl="0" algn="l">
              <a:lnSpc>
                <a:spcPct val="120000"/>
              </a:lnSpc>
              <a:spcBef>
                <a:spcPts val="500"/>
              </a:spcBef>
              <a:spcAft>
                <a:spcPts val="0"/>
              </a:spcAft>
              <a:buClr>
                <a:srgbClr val="201C4F"/>
              </a:buClr>
              <a:buSzPts val="1200"/>
              <a:buChar char="○"/>
            </a:pPr>
            <a:r>
              <a:rPr lang="fi" sz="1200">
                <a:solidFill>
                  <a:srgbClr val="201C4F"/>
                </a:solidFill>
              </a:rPr>
              <a:t>oikeus itse valita työskentelyaika ja –paikka</a:t>
            </a:r>
            <a:endParaRPr sz="1200">
              <a:solidFill>
                <a:srgbClr val="201C4F"/>
              </a:solidFill>
            </a:endParaRPr>
          </a:p>
          <a:p>
            <a:pPr indent="-317500" lvl="0" marL="457200" rtl="0" algn="l">
              <a:lnSpc>
                <a:spcPct val="120000"/>
              </a:lnSpc>
              <a:spcBef>
                <a:spcPts val="500"/>
              </a:spcBef>
              <a:spcAft>
                <a:spcPts val="1000"/>
              </a:spcAft>
              <a:buClr>
                <a:srgbClr val="201C4F"/>
              </a:buClr>
              <a:buSzPts val="1400"/>
              <a:buChar char="●"/>
            </a:pPr>
            <a:r>
              <a:rPr lang="fi" sz="1400">
                <a:solidFill>
                  <a:srgbClr val="201C4F"/>
                </a:solidFill>
              </a:rPr>
              <a:t>Työn suorittaja on perustanut toimintaansa varten yrityksen</a:t>
            </a:r>
            <a:endParaRPr sz="1200"/>
          </a:p>
        </p:txBody>
      </p:sp>
      <p:sp>
        <p:nvSpPr>
          <p:cNvPr id="305" name="Google Shape;305;p54"/>
          <p:cNvSpPr txBox="1"/>
          <p:nvPr>
            <p:ph idx="2" type="body"/>
          </p:nvPr>
        </p:nvSpPr>
        <p:spPr>
          <a:xfrm>
            <a:off x="4680000" y="1152475"/>
            <a:ext cx="3711000" cy="3416400"/>
          </a:xfrm>
          <a:prstGeom prst="rect">
            <a:avLst/>
          </a:prstGeom>
        </p:spPr>
        <p:txBody>
          <a:bodyPr anchorCtr="0" anchor="t" bIns="91425" lIns="91425" spcFirstLastPara="1" rIns="91425" wrap="square" tIns="91425">
            <a:noAutofit/>
          </a:bodyPr>
          <a:lstStyle/>
          <a:p>
            <a:pPr indent="0" lvl="0" marL="0" rtl="0" algn="l">
              <a:lnSpc>
                <a:spcPct val="120000"/>
              </a:lnSpc>
              <a:spcBef>
                <a:spcPts val="500"/>
              </a:spcBef>
              <a:spcAft>
                <a:spcPts val="0"/>
              </a:spcAft>
              <a:buClr>
                <a:schemeClr val="dk1"/>
              </a:buClr>
              <a:buSzPts val="1100"/>
              <a:buFont typeface="Arial"/>
              <a:buNone/>
            </a:pPr>
            <a:r>
              <a:rPr b="1" lang="fi">
                <a:solidFill>
                  <a:srgbClr val="201C4F"/>
                </a:solidFill>
              </a:rPr>
              <a:t>MINKÄLAINEN SOPIMUS?</a:t>
            </a:r>
            <a:endParaRPr b="1">
              <a:solidFill>
                <a:srgbClr val="201C4F"/>
              </a:solidFill>
            </a:endParaRPr>
          </a:p>
          <a:p>
            <a:pPr indent="-317500" lvl="0" marL="457200" rtl="0" algn="l">
              <a:lnSpc>
                <a:spcPct val="120000"/>
              </a:lnSpc>
              <a:spcBef>
                <a:spcPts val="1000"/>
              </a:spcBef>
              <a:spcAft>
                <a:spcPts val="0"/>
              </a:spcAft>
              <a:buClr>
                <a:srgbClr val="201C4F"/>
              </a:buClr>
              <a:buSzPts val="1400"/>
              <a:buChar char="●"/>
            </a:pPr>
            <a:r>
              <a:rPr lang="fi">
                <a:solidFill>
                  <a:srgbClr val="201C4F"/>
                </a:solidFill>
              </a:rPr>
              <a:t>Työsopimus</a:t>
            </a:r>
            <a:endParaRPr>
              <a:solidFill>
                <a:srgbClr val="201C4F"/>
              </a:solidFill>
            </a:endParaRPr>
          </a:p>
          <a:p>
            <a:pPr indent="-317500" lvl="0" marL="457200" rtl="0" algn="l">
              <a:lnSpc>
                <a:spcPct val="120000"/>
              </a:lnSpc>
              <a:spcBef>
                <a:spcPts val="1000"/>
              </a:spcBef>
              <a:spcAft>
                <a:spcPts val="0"/>
              </a:spcAft>
              <a:buClr>
                <a:srgbClr val="201C4F"/>
              </a:buClr>
              <a:buSzPts val="1400"/>
              <a:buChar char="●"/>
            </a:pPr>
            <a:r>
              <a:rPr lang="fi">
                <a:solidFill>
                  <a:srgbClr val="201C4F"/>
                </a:solidFill>
              </a:rPr>
              <a:t>Työkorvauspohjainen sopimus</a:t>
            </a:r>
            <a:endParaRPr>
              <a:solidFill>
                <a:srgbClr val="201C4F"/>
              </a:solidFill>
            </a:endParaRPr>
          </a:p>
          <a:p>
            <a:pPr indent="-304800" lvl="1" marL="914400" rtl="0" algn="l">
              <a:lnSpc>
                <a:spcPct val="120000"/>
              </a:lnSpc>
              <a:spcBef>
                <a:spcPts val="1000"/>
              </a:spcBef>
              <a:spcAft>
                <a:spcPts val="0"/>
              </a:spcAft>
              <a:buClr>
                <a:srgbClr val="201C4F"/>
              </a:buClr>
              <a:buSzPts val="1200"/>
              <a:buChar char="○"/>
            </a:pPr>
            <a:r>
              <a:rPr lang="fi">
                <a:solidFill>
                  <a:srgbClr val="201C4F"/>
                </a:solidFill>
              </a:rPr>
              <a:t>Solmitaan jos työsuhteen merkit eivät täyty eikä henkilöllä ole yritystä</a:t>
            </a:r>
            <a:endParaRPr>
              <a:solidFill>
                <a:srgbClr val="201C4F"/>
              </a:solidFill>
            </a:endParaRPr>
          </a:p>
          <a:p>
            <a:pPr indent="-317500" lvl="0" marL="457200" rtl="0" algn="l">
              <a:lnSpc>
                <a:spcPct val="120000"/>
              </a:lnSpc>
              <a:spcBef>
                <a:spcPts val="1000"/>
              </a:spcBef>
              <a:spcAft>
                <a:spcPts val="0"/>
              </a:spcAft>
              <a:buClr>
                <a:srgbClr val="201C4F"/>
              </a:buClr>
              <a:buSzPts val="1400"/>
              <a:buChar char="●"/>
            </a:pPr>
            <a:r>
              <a:rPr lang="fi">
                <a:solidFill>
                  <a:schemeClr val="dk1"/>
                </a:solidFill>
              </a:rPr>
              <a:t>T</a:t>
            </a:r>
            <a:r>
              <a:rPr lang="fi">
                <a:solidFill>
                  <a:srgbClr val="201C4F"/>
                </a:solidFill>
              </a:rPr>
              <a:t>oimeksiantosopimus</a:t>
            </a:r>
            <a:endParaRPr>
              <a:solidFill>
                <a:srgbClr val="201C4F"/>
              </a:solidFill>
            </a:endParaRPr>
          </a:p>
          <a:p>
            <a:pPr indent="-304800" lvl="1" marL="914400" rtl="0" algn="l">
              <a:lnSpc>
                <a:spcPct val="120000"/>
              </a:lnSpc>
              <a:spcBef>
                <a:spcPts val="1000"/>
              </a:spcBef>
              <a:spcAft>
                <a:spcPts val="0"/>
              </a:spcAft>
              <a:buClr>
                <a:srgbClr val="201C4F"/>
              </a:buClr>
              <a:buSzPts val="1200"/>
              <a:buChar char="○"/>
            </a:pPr>
            <a:r>
              <a:rPr lang="fi">
                <a:solidFill>
                  <a:srgbClr val="201C4F"/>
                </a:solidFill>
              </a:rPr>
              <a:t>Sopimusta laatiessa mieti, mitä samasta työstä maksettaisiin jos olisit palkkatyössä ja kerro summa kahdella</a:t>
            </a:r>
            <a:endParaRPr/>
          </a:p>
          <a:p>
            <a:pPr indent="0" lvl="0" marL="0" rtl="0" algn="l">
              <a:lnSpc>
                <a:spcPct val="115000"/>
              </a:lnSpc>
              <a:spcBef>
                <a:spcPts val="1000"/>
              </a:spcBef>
              <a:spcAft>
                <a:spcPts val="0"/>
              </a:spcAft>
              <a:buClr>
                <a:schemeClr val="dk1"/>
              </a:buClr>
              <a:buSzPts val="1100"/>
              <a:buFont typeface="Arial"/>
              <a:buNone/>
            </a:pPr>
            <a:r>
              <a:rPr lang="fi" sz="1200">
                <a:solidFill>
                  <a:srgbClr val="201C4F"/>
                </a:solidFill>
              </a:rPr>
              <a:t>Lisätietoa sopimuksista ja epätyypillisen työn muodoista:</a:t>
            </a:r>
            <a:endParaRPr sz="1200">
              <a:solidFill>
                <a:srgbClr val="201C4F"/>
              </a:solidFill>
            </a:endParaRPr>
          </a:p>
          <a:p>
            <a:pPr indent="0" lvl="0" marL="0" rtl="0" algn="l">
              <a:lnSpc>
                <a:spcPct val="115000"/>
              </a:lnSpc>
              <a:spcBef>
                <a:spcPts val="0"/>
              </a:spcBef>
              <a:spcAft>
                <a:spcPts val="0"/>
              </a:spcAft>
              <a:buNone/>
            </a:pPr>
            <a:r>
              <a:rPr lang="fi" sz="1200" u="sng">
                <a:solidFill>
                  <a:schemeClr val="hlink"/>
                </a:solidFill>
                <a:hlinkClick r:id="rId3"/>
              </a:rPr>
              <a:t>https://www.akavanerityisalat.fi/palvelut_ja_edut/julkaisuja_ja_tutkimuksia/epatyypillinen_opas</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